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74" r:id="rId2"/>
    <p:sldId id="309" r:id="rId3"/>
    <p:sldId id="273" r:id="rId4"/>
    <p:sldId id="416" r:id="rId5"/>
    <p:sldId id="417" r:id="rId6"/>
    <p:sldId id="418" r:id="rId7"/>
    <p:sldId id="419" r:id="rId8"/>
    <p:sldId id="420" r:id="rId9"/>
    <p:sldId id="421" r:id="rId10"/>
    <p:sldId id="422" r:id="rId11"/>
    <p:sldId id="265" r:id="rId12"/>
    <p:sldId id="408" r:id="rId13"/>
    <p:sldId id="412" r:id="rId14"/>
    <p:sldId id="392" r:id="rId15"/>
    <p:sldId id="292" r:id="rId16"/>
    <p:sldId id="297" r:id="rId17"/>
    <p:sldId id="423" r:id="rId18"/>
    <p:sldId id="413" r:id="rId19"/>
    <p:sldId id="378" r:id="rId20"/>
    <p:sldId id="424" r:id="rId21"/>
    <p:sldId id="394" r:id="rId22"/>
    <p:sldId id="293" r:id="rId23"/>
    <p:sldId id="300" r:id="rId24"/>
    <p:sldId id="414" r:id="rId25"/>
    <p:sldId id="415" r:id="rId26"/>
    <p:sldId id="425" r:id="rId27"/>
    <p:sldId id="427" r:id="rId28"/>
    <p:sldId id="428" r:id="rId29"/>
    <p:sldId id="426" r:id="rId30"/>
    <p:sldId id="291" r:id="rId31"/>
    <p:sldId id="429" r:id="rId32"/>
    <p:sldId id="258" r:id="rId33"/>
    <p:sldId id="282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399"/>
    <a:srgbClr val="FF0000"/>
    <a:srgbClr val="000000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70.wmf"/><Relationship Id="rId1" Type="http://schemas.openxmlformats.org/officeDocument/2006/relationships/image" Target="../media/image69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70.wmf"/><Relationship Id="rId1" Type="http://schemas.openxmlformats.org/officeDocument/2006/relationships/image" Target="../media/image72.wmf"/><Relationship Id="rId5" Type="http://schemas.openxmlformats.org/officeDocument/2006/relationships/image" Target="../media/image75.wmf"/><Relationship Id="rId4" Type="http://schemas.openxmlformats.org/officeDocument/2006/relationships/image" Target="../media/image74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83.wmf"/><Relationship Id="rId3" Type="http://schemas.openxmlformats.org/officeDocument/2006/relationships/image" Target="../media/image78.wmf"/><Relationship Id="rId7" Type="http://schemas.openxmlformats.org/officeDocument/2006/relationships/image" Target="../media/image82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Relationship Id="rId6" Type="http://schemas.openxmlformats.org/officeDocument/2006/relationships/image" Target="../media/image81.wmf"/><Relationship Id="rId5" Type="http://schemas.openxmlformats.org/officeDocument/2006/relationships/image" Target="../media/image80.wmf"/><Relationship Id="rId4" Type="http://schemas.openxmlformats.org/officeDocument/2006/relationships/image" Target="../media/image79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91.wmf"/><Relationship Id="rId3" Type="http://schemas.openxmlformats.org/officeDocument/2006/relationships/image" Target="../media/image86.wmf"/><Relationship Id="rId7" Type="http://schemas.openxmlformats.org/officeDocument/2006/relationships/image" Target="../media/image90.wmf"/><Relationship Id="rId2" Type="http://schemas.openxmlformats.org/officeDocument/2006/relationships/image" Target="../media/image85.wmf"/><Relationship Id="rId1" Type="http://schemas.openxmlformats.org/officeDocument/2006/relationships/image" Target="../media/image84.wmf"/><Relationship Id="rId6" Type="http://schemas.openxmlformats.org/officeDocument/2006/relationships/image" Target="../media/image89.wmf"/><Relationship Id="rId5" Type="http://schemas.openxmlformats.org/officeDocument/2006/relationships/image" Target="../media/image88.wmf"/><Relationship Id="rId4" Type="http://schemas.openxmlformats.org/officeDocument/2006/relationships/image" Target="../media/image87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4.wmf"/><Relationship Id="rId2" Type="http://schemas.openxmlformats.org/officeDocument/2006/relationships/image" Target="../media/image93.wmf"/><Relationship Id="rId1" Type="http://schemas.openxmlformats.org/officeDocument/2006/relationships/image" Target="../media/image92.wmf"/><Relationship Id="rId4" Type="http://schemas.openxmlformats.org/officeDocument/2006/relationships/image" Target="../media/image95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98.wmf"/><Relationship Id="rId7" Type="http://schemas.openxmlformats.org/officeDocument/2006/relationships/image" Target="../media/image102.wmf"/><Relationship Id="rId2" Type="http://schemas.openxmlformats.org/officeDocument/2006/relationships/image" Target="../media/image97.wmf"/><Relationship Id="rId1" Type="http://schemas.openxmlformats.org/officeDocument/2006/relationships/image" Target="../media/image96.wmf"/><Relationship Id="rId6" Type="http://schemas.openxmlformats.org/officeDocument/2006/relationships/image" Target="../media/image101.wmf"/><Relationship Id="rId5" Type="http://schemas.openxmlformats.org/officeDocument/2006/relationships/image" Target="../media/image100.wmf"/><Relationship Id="rId4" Type="http://schemas.openxmlformats.org/officeDocument/2006/relationships/image" Target="../media/image99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wmf"/><Relationship Id="rId7" Type="http://schemas.openxmlformats.org/officeDocument/2006/relationships/image" Target="../media/image109.wmf"/><Relationship Id="rId2" Type="http://schemas.openxmlformats.org/officeDocument/2006/relationships/image" Target="../media/image104.wmf"/><Relationship Id="rId1" Type="http://schemas.openxmlformats.org/officeDocument/2006/relationships/image" Target="../media/image103.wmf"/><Relationship Id="rId6" Type="http://schemas.openxmlformats.org/officeDocument/2006/relationships/image" Target="../media/image108.wmf"/><Relationship Id="rId5" Type="http://schemas.openxmlformats.org/officeDocument/2006/relationships/image" Target="../media/image107.wmf"/><Relationship Id="rId4" Type="http://schemas.openxmlformats.org/officeDocument/2006/relationships/image" Target="../media/image10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12" Type="http://schemas.openxmlformats.org/officeDocument/2006/relationships/image" Target="../media/image36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11" Type="http://schemas.openxmlformats.org/officeDocument/2006/relationships/image" Target="../media/image35.wmf"/><Relationship Id="rId5" Type="http://schemas.openxmlformats.org/officeDocument/2006/relationships/image" Target="../media/image29.wmf"/><Relationship Id="rId10" Type="http://schemas.openxmlformats.org/officeDocument/2006/relationships/image" Target="../media/image34.wmf"/><Relationship Id="rId4" Type="http://schemas.openxmlformats.org/officeDocument/2006/relationships/image" Target="../media/image28.wmf"/><Relationship Id="rId9" Type="http://schemas.openxmlformats.org/officeDocument/2006/relationships/image" Target="../media/image33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3" Type="http://schemas.openxmlformats.org/officeDocument/2006/relationships/image" Target="../media/image40.wmf"/><Relationship Id="rId7" Type="http://schemas.openxmlformats.org/officeDocument/2006/relationships/image" Target="../media/image44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image" Target="../media/image48.wmf"/><Relationship Id="rId7" Type="http://schemas.openxmlformats.org/officeDocument/2006/relationships/image" Target="../media/image52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Relationship Id="rId4" Type="http://schemas.openxmlformats.org/officeDocument/2006/relationships/image" Target="../media/image5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Relationship Id="rId5" Type="http://schemas.openxmlformats.org/officeDocument/2006/relationships/image" Target="../media/image63.wmf"/><Relationship Id="rId4" Type="http://schemas.openxmlformats.org/officeDocument/2006/relationships/image" Target="../media/image62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Relationship Id="rId4" Type="http://schemas.openxmlformats.org/officeDocument/2006/relationships/image" Target="../media/image6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22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audio" Target="../media/audio1.wav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6.bin"/><Relationship Id="rId12" Type="http://schemas.openxmlformats.org/officeDocument/2006/relationships/slide" Target="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3.emf"/><Relationship Id="rId5" Type="http://schemas.openxmlformats.org/officeDocument/2006/relationships/oleObject" Target="../embeddings/oleObject14.bin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3.bin"/><Relationship Id="rId9" Type="http://schemas.openxmlformats.org/officeDocument/2006/relationships/oleObject" Target="../embeddings/oleObject18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oleObject" Target="../embeddings/oleObject29.bin"/><Relationship Id="rId3" Type="http://schemas.openxmlformats.org/officeDocument/2006/relationships/image" Target="../media/image2.jpeg"/><Relationship Id="rId7" Type="http://schemas.openxmlformats.org/officeDocument/2006/relationships/oleObject" Target="../embeddings/oleObject23.bin"/><Relationship Id="rId12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2.bin"/><Relationship Id="rId11" Type="http://schemas.openxmlformats.org/officeDocument/2006/relationships/oleObject" Target="../embeddings/oleObject27.bin"/><Relationship Id="rId5" Type="http://schemas.openxmlformats.org/officeDocument/2006/relationships/oleObject" Target="../embeddings/oleObject21.bin"/><Relationship Id="rId15" Type="http://schemas.openxmlformats.org/officeDocument/2006/relationships/oleObject" Target="../embeddings/oleObject31.bin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0.bin"/><Relationship Id="rId9" Type="http://schemas.openxmlformats.org/officeDocument/2006/relationships/oleObject" Target="../embeddings/oleObject25.bin"/><Relationship Id="rId14" Type="http://schemas.openxmlformats.org/officeDocument/2006/relationships/oleObject" Target="../embeddings/oleObject30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5.bin"/><Relationship Id="rId5" Type="http://schemas.openxmlformats.org/officeDocument/2006/relationships/oleObject" Target="../embeddings/oleObject34.bin"/><Relationship Id="rId10" Type="http://schemas.openxmlformats.org/officeDocument/2006/relationships/oleObject" Target="../embeddings/oleObject39.bin"/><Relationship Id="rId4" Type="http://schemas.openxmlformats.org/officeDocument/2006/relationships/oleObject" Target="../embeddings/oleObject33.bin"/><Relationship Id="rId9" Type="http://schemas.openxmlformats.org/officeDocument/2006/relationships/oleObject" Target="../embeddings/oleObject38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openxmlformats.org/officeDocument/2006/relationships/oleObject" Target="../embeddings/oleObject47.bin"/><Relationship Id="rId3" Type="http://schemas.openxmlformats.org/officeDocument/2006/relationships/image" Target="../media/image3.emf"/><Relationship Id="rId7" Type="http://schemas.openxmlformats.org/officeDocument/2006/relationships/oleObject" Target="../embeddings/oleObject41.bin"/><Relationship Id="rId12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40.bin"/><Relationship Id="rId11" Type="http://schemas.openxmlformats.org/officeDocument/2006/relationships/oleObject" Target="../embeddings/oleObject45.bin"/><Relationship Id="rId5" Type="http://schemas.openxmlformats.org/officeDocument/2006/relationships/audio" Target="../media/audio1.wav"/><Relationship Id="rId10" Type="http://schemas.openxmlformats.org/officeDocument/2006/relationships/oleObject" Target="../embeddings/oleObject44.bin"/><Relationship Id="rId4" Type="http://schemas.openxmlformats.org/officeDocument/2006/relationships/slide" Target="slide1.xml"/><Relationship Id="rId9" Type="http://schemas.openxmlformats.org/officeDocument/2006/relationships/oleObject" Target="../embeddings/oleObject43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16.xml"/><Relationship Id="rId7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4.emf"/><Relationship Id="rId5" Type="http://schemas.openxmlformats.org/officeDocument/2006/relationships/slide" Target="slide22.xml"/><Relationship Id="rId4" Type="http://schemas.openxmlformats.org/officeDocument/2006/relationships/slide" Target="slide3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51.bin"/><Relationship Id="rId5" Type="http://schemas.openxmlformats.org/officeDocument/2006/relationships/oleObject" Target="../embeddings/oleObject50.bin"/><Relationship Id="rId4" Type="http://schemas.openxmlformats.org/officeDocument/2006/relationships/oleObject" Target="../embeddings/oleObject49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7" Type="http://schemas.openxmlformats.org/officeDocument/2006/relationships/oleObject" Target="../embeddings/oleObject5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55.bin"/><Relationship Id="rId5" Type="http://schemas.openxmlformats.org/officeDocument/2006/relationships/oleObject" Target="../embeddings/oleObject54.bin"/><Relationship Id="rId4" Type="http://schemas.openxmlformats.org/officeDocument/2006/relationships/oleObject" Target="../embeddings/oleObject53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60.bin"/><Relationship Id="rId5" Type="http://schemas.openxmlformats.org/officeDocument/2006/relationships/oleObject" Target="../embeddings/oleObject59.bin"/><Relationship Id="rId4" Type="http://schemas.openxmlformats.org/officeDocument/2006/relationships/oleObject" Target="../embeddings/oleObject58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7" Type="http://schemas.openxmlformats.org/officeDocument/2006/relationships/slide" Target="slide1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32.xml"/><Relationship Id="rId5" Type="http://schemas.openxmlformats.org/officeDocument/2006/relationships/slide" Target="slide30.xml"/><Relationship Id="rId4" Type="http://schemas.openxmlformats.org/officeDocument/2006/relationships/audio" Target="../media/audio2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62.bin"/><Relationship Id="rId4" Type="http://schemas.openxmlformats.org/officeDocument/2006/relationships/oleObject" Target="../embeddings/oleObject61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3" Type="http://schemas.openxmlformats.org/officeDocument/2006/relationships/image" Target="../media/image71.png"/><Relationship Id="rId7" Type="http://schemas.openxmlformats.org/officeDocument/2006/relationships/oleObject" Target="../embeddings/oleObject66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65.bin"/><Relationship Id="rId5" Type="http://schemas.openxmlformats.org/officeDocument/2006/relationships/oleObject" Target="../embeddings/oleObject64.bin"/><Relationship Id="rId4" Type="http://schemas.openxmlformats.org/officeDocument/2006/relationships/oleObject" Target="../embeddings/oleObject63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2.bin"/><Relationship Id="rId3" Type="http://schemas.openxmlformats.org/officeDocument/2006/relationships/image" Target="../media/image71.png"/><Relationship Id="rId7" Type="http://schemas.openxmlformats.org/officeDocument/2006/relationships/oleObject" Target="../embeddings/oleObject71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70.bin"/><Relationship Id="rId11" Type="http://schemas.openxmlformats.org/officeDocument/2006/relationships/oleObject" Target="../embeddings/oleObject75.bin"/><Relationship Id="rId5" Type="http://schemas.openxmlformats.org/officeDocument/2006/relationships/oleObject" Target="../embeddings/oleObject69.bin"/><Relationship Id="rId10" Type="http://schemas.openxmlformats.org/officeDocument/2006/relationships/oleObject" Target="../embeddings/oleObject74.bin"/><Relationship Id="rId4" Type="http://schemas.openxmlformats.org/officeDocument/2006/relationships/oleObject" Target="../embeddings/oleObject68.bin"/><Relationship Id="rId9" Type="http://schemas.openxmlformats.org/officeDocument/2006/relationships/oleObject" Target="../embeddings/oleObject73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1.bin"/><Relationship Id="rId3" Type="http://schemas.openxmlformats.org/officeDocument/2006/relationships/oleObject" Target="../embeddings/oleObject76.bin"/><Relationship Id="rId7" Type="http://schemas.openxmlformats.org/officeDocument/2006/relationships/oleObject" Target="../embeddings/oleObject80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79.bin"/><Relationship Id="rId11" Type="http://schemas.openxmlformats.org/officeDocument/2006/relationships/image" Target="../media/image71.png"/><Relationship Id="rId5" Type="http://schemas.openxmlformats.org/officeDocument/2006/relationships/oleObject" Target="../embeddings/oleObject78.bin"/><Relationship Id="rId10" Type="http://schemas.openxmlformats.org/officeDocument/2006/relationships/oleObject" Target="../embeddings/oleObject83.bin"/><Relationship Id="rId4" Type="http://schemas.openxmlformats.org/officeDocument/2006/relationships/oleObject" Target="../embeddings/oleObject77.bin"/><Relationship Id="rId9" Type="http://schemas.openxmlformats.org/officeDocument/2006/relationships/oleObject" Target="../embeddings/oleObject82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7" Type="http://schemas.openxmlformats.org/officeDocument/2006/relationships/oleObject" Target="../embeddings/oleObject87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86.bin"/><Relationship Id="rId5" Type="http://schemas.openxmlformats.org/officeDocument/2006/relationships/oleObject" Target="../embeddings/oleObject85.bin"/><Relationship Id="rId4" Type="http://schemas.openxmlformats.org/officeDocument/2006/relationships/oleObject" Target="../embeddings/oleObject84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2.bin"/><Relationship Id="rId3" Type="http://schemas.openxmlformats.org/officeDocument/2006/relationships/image" Target="../media/image71.png"/><Relationship Id="rId7" Type="http://schemas.openxmlformats.org/officeDocument/2006/relationships/oleObject" Target="../embeddings/oleObject91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90.bin"/><Relationship Id="rId5" Type="http://schemas.openxmlformats.org/officeDocument/2006/relationships/oleObject" Target="../embeddings/oleObject89.bin"/><Relationship Id="rId10" Type="http://schemas.openxmlformats.org/officeDocument/2006/relationships/oleObject" Target="../embeddings/oleObject94.bin"/><Relationship Id="rId4" Type="http://schemas.openxmlformats.org/officeDocument/2006/relationships/oleObject" Target="../embeddings/oleObject88.bin"/><Relationship Id="rId9" Type="http://schemas.openxmlformats.org/officeDocument/2006/relationships/oleObject" Target="../embeddings/oleObject93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8.bin"/><Relationship Id="rId3" Type="http://schemas.openxmlformats.org/officeDocument/2006/relationships/slide" Target="slide22.xml"/><Relationship Id="rId7" Type="http://schemas.openxmlformats.org/officeDocument/2006/relationships/oleObject" Target="../embeddings/oleObject97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96.bin"/><Relationship Id="rId11" Type="http://schemas.openxmlformats.org/officeDocument/2006/relationships/oleObject" Target="../embeddings/oleObject101.bin"/><Relationship Id="rId5" Type="http://schemas.openxmlformats.org/officeDocument/2006/relationships/oleObject" Target="../embeddings/oleObject95.bin"/><Relationship Id="rId10" Type="http://schemas.openxmlformats.org/officeDocument/2006/relationships/oleObject" Target="../embeddings/oleObject100.bin"/><Relationship Id="rId4" Type="http://schemas.openxmlformats.org/officeDocument/2006/relationships/image" Target="../media/image71.png"/><Relationship Id="rId9" Type="http://schemas.openxmlformats.org/officeDocument/2006/relationships/oleObject" Target="../embeddings/oleObject99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12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Relationship Id="rId9" Type="http://schemas.openxmlformats.org/officeDocument/2006/relationships/oleObject" Target="../embeddings/oleObject1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1643042" y="1526433"/>
            <a:ext cx="61436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第</a:t>
            </a:r>
            <a:r>
              <a:rPr lang="en-US" altLang="zh-CN" sz="4800" dirty="0" smtClean="0">
                <a:latin typeface="Calibri" pitchFamily="34" charset="0"/>
              </a:rPr>
              <a:t>4</a:t>
            </a:r>
            <a:r>
              <a:rPr lang="zh-CN" altLang="en-US" sz="4800" dirty="0" smtClean="0">
                <a:latin typeface="Calibri" pitchFamily="34" charset="0"/>
              </a:rPr>
              <a:t>单</a:t>
            </a:r>
            <a:r>
              <a:rPr lang="zh-CN" altLang="en-US" sz="4800" dirty="0">
                <a:latin typeface="Calibri" pitchFamily="34" charset="0"/>
              </a:rPr>
              <a:t>元   </a:t>
            </a:r>
            <a:r>
              <a:rPr lang="zh-CN" altLang="en-US" sz="4800" dirty="0" smtClean="0">
                <a:latin typeface="Calibri" pitchFamily="34" charset="0"/>
              </a:rPr>
              <a:t>   比    例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2714620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1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比例的意义和基本性质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7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随堂练习</a:t>
              </a:r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3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复习准备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723901" y="3857628"/>
            <a:ext cx="32768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课时  解比例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43240" y="500042"/>
            <a:ext cx="2643206" cy="1000132"/>
            <a:chOff x="3214678" y="2928934"/>
            <a:chExt cx="2643206" cy="1000132"/>
          </a:xfrm>
        </p:grpSpPr>
        <p:sp>
          <p:nvSpPr>
            <p:cNvPr id="3" name="圆角矩形 2"/>
            <p:cNvSpPr/>
            <p:nvPr/>
          </p:nvSpPr>
          <p:spPr>
            <a:xfrm>
              <a:off x="3214678" y="2928934"/>
              <a:ext cx="2643206" cy="1000132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3436111" y="2967335"/>
              <a:ext cx="227177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解比例</a:t>
              </a:r>
              <a:endPara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graphicFrame>
        <p:nvGraphicFramePr>
          <p:cNvPr id="106498" name="Object 2"/>
          <p:cNvGraphicFramePr>
            <a:graphicFrameLocks noChangeAspect="1"/>
          </p:cNvGraphicFramePr>
          <p:nvPr/>
        </p:nvGraphicFramePr>
        <p:xfrm>
          <a:off x="187325" y="1490647"/>
          <a:ext cx="3014663" cy="590550"/>
        </p:xfrm>
        <a:graphic>
          <a:graphicData uri="http://schemas.openxmlformats.org/presentationml/2006/ole">
            <p:oleObj spid="_x0000_s107522" name="Equation" r:id="rId3" imgW="1041120" imgH="203040" progId="">
              <p:embed/>
            </p:oleObj>
          </a:graphicData>
        </a:graphic>
      </p:graphicFrame>
      <p:graphicFrame>
        <p:nvGraphicFramePr>
          <p:cNvPr id="106499" name="Object 3"/>
          <p:cNvGraphicFramePr>
            <a:graphicFrameLocks noChangeAspect="1"/>
          </p:cNvGraphicFramePr>
          <p:nvPr/>
        </p:nvGraphicFramePr>
        <p:xfrm>
          <a:off x="4764088" y="1214422"/>
          <a:ext cx="2719387" cy="1144587"/>
        </p:xfrm>
        <a:graphic>
          <a:graphicData uri="http://schemas.openxmlformats.org/presentationml/2006/ole">
            <p:oleObj spid="_x0000_s107523" name="Equation" r:id="rId4" imgW="939600" imgH="393480" progId="">
              <p:embed/>
            </p:oleObj>
          </a:graphicData>
        </a:graphic>
      </p:graphicFrame>
      <p:graphicFrame>
        <p:nvGraphicFramePr>
          <p:cNvPr id="7" name="Object 1"/>
          <p:cNvGraphicFramePr>
            <a:graphicFrameLocks noChangeAspect="1"/>
          </p:cNvGraphicFramePr>
          <p:nvPr/>
        </p:nvGraphicFramePr>
        <p:xfrm>
          <a:off x="190492" y="2347897"/>
          <a:ext cx="3309938" cy="590550"/>
        </p:xfrm>
        <a:graphic>
          <a:graphicData uri="http://schemas.openxmlformats.org/presentationml/2006/ole">
            <p:oleObj spid="_x0000_s107524" name="Equation" r:id="rId5" imgW="1143000" imgH="203040" progId="">
              <p:embed/>
            </p:oleObj>
          </a:graphicData>
        </a:graphic>
      </p:graphicFrame>
      <p:graphicFrame>
        <p:nvGraphicFramePr>
          <p:cNvPr id="106501" name="Object 5"/>
          <p:cNvGraphicFramePr>
            <a:graphicFrameLocks noChangeAspect="1"/>
          </p:cNvGraphicFramePr>
          <p:nvPr/>
        </p:nvGraphicFramePr>
        <p:xfrm>
          <a:off x="1695443" y="3133709"/>
          <a:ext cx="1876425" cy="1144588"/>
        </p:xfrm>
        <a:graphic>
          <a:graphicData uri="http://schemas.openxmlformats.org/presentationml/2006/ole">
            <p:oleObj spid="_x0000_s107525" name="Equation" r:id="rId6" imgW="647640" imgH="393480" progId="">
              <p:embed/>
            </p:oleObj>
          </a:graphicData>
        </a:graphic>
      </p:graphicFrame>
      <p:graphicFrame>
        <p:nvGraphicFramePr>
          <p:cNvPr id="106502" name="Object 6"/>
          <p:cNvGraphicFramePr>
            <a:graphicFrameLocks noChangeAspect="1"/>
          </p:cNvGraphicFramePr>
          <p:nvPr/>
        </p:nvGraphicFramePr>
        <p:xfrm>
          <a:off x="1714480" y="4375134"/>
          <a:ext cx="1471612" cy="517525"/>
        </p:xfrm>
        <a:graphic>
          <a:graphicData uri="http://schemas.openxmlformats.org/presentationml/2006/ole">
            <p:oleObj spid="_x0000_s107526" name="Equation" r:id="rId7" imgW="507960" imgH="177480" progId="">
              <p:embed/>
            </p:oleObj>
          </a:graphicData>
        </a:graphic>
      </p:graphicFrame>
      <p:graphicFrame>
        <p:nvGraphicFramePr>
          <p:cNvPr id="106503" name="Object 7"/>
          <p:cNvGraphicFramePr>
            <a:graphicFrameLocks noChangeAspect="1"/>
          </p:cNvGraphicFramePr>
          <p:nvPr/>
        </p:nvGraphicFramePr>
        <p:xfrm>
          <a:off x="5121275" y="2428859"/>
          <a:ext cx="2686050" cy="1144588"/>
        </p:xfrm>
        <a:graphic>
          <a:graphicData uri="http://schemas.openxmlformats.org/presentationml/2006/ole">
            <p:oleObj spid="_x0000_s107527" name="Equation" r:id="rId8" imgW="927000" imgH="393480" progId="">
              <p:embed/>
            </p:oleObj>
          </a:graphicData>
        </a:graphic>
      </p:graphicFrame>
      <p:graphicFrame>
        <p:nvGraphicFramePr>
          <p:cNvPr id="106504" name="Object 8"/>
          <p:cNvGraphicFramePr>
            <a:graphicFrameLocks noChangeAspect="1"/>
          </p:cNvGraphicFramePr>
          <p:nvPr/>
        </p:nvGraphicFramePr>
        <p:xfrm>
          <a:off x="6143636" y="4562470"/>
          <a:ext cx="1325562" cy="1144588"/>
        </p:xfrm>
        <a:graphic>
          <a:graphicData uri="http://schemas.openxmlformats.org/presentationml/2006/ole">
            <p:oleObj spid="_x0000_s107528" name="Equation" r:id="rId9" imgW="457200" imgH="393480" progId="">
              <p:embed/>
            </p:oleObj>
          </a:graphicData>
        </a:graphic>
      </p:graphicFrame>
      <p:graphicFrame>
        <p:nvGraphicFramePr>
          <p:cNvPr id="107529" name="Object 7"/>
          <p:cNvGraphicFramePr>
            <a:graphicFrameLocks noChangeAspect="1"/>
          </p:cNvGraphicFramePr>
          <p:nvPr/>
        </p:nvGraphicFramePr>
        <p:xfrm>
          <a:off x="6121425" y="3490897"/>
          <a:ext cx="1951037" cy="1144587"/>
        </p:xfrm>
        <a:graphic>
          <a:graphicData uri="http://schemas.openxmlformats.org/presentationml/2006/ole">
            <p:oleObj spid="_x0000_s107529" name="Equation" r:id="rId10" imgW="672840" imgH="393480" progId="">
              <p:embed/>
            </p:oleObj>
          </a:graphicData>
        </a:graphic>
      </p:graphicFrame>
      <p:grpSp>
        <p:nvGrpSpPr>
          <p:cNvPr id="13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4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5" name="Text Box 18">
              <a:hlinkClick r:id="rId12" action="ppaction://hlinksldjump" highlightClick="1">
                <a:snd r:embed="rId1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6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6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7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6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随堂练习</a:t>
              </a:r>
            </a:p>
          </p:txBody>
        </p:sp>
      </p:grp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-71438" y="581079"/>
            <a:ext cx="9215470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页“做一做”第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解</a:t>
            </a:r>
            <a:r>
              <a:rPr lang="zh-CN" altLang="en-US" sz="3200" dirty="0" smtClean="0">
                <a:solidFill>
                  <a:schemeClr val="tx1"/>
                </a:solidFill>
              </a:rPr>
              <a:t>比例。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91137" name="Object 1"/>
          <p:cNvGraphicFramePr>
            <a:graphicFrameLocks noChangeAspect="1"/>
          </p:cNvGraphicFramePr>
          <p:nvPr/>
        </p:nvGraphicFramePr>
        <p:xfrm>
          <a:off x="120650" y="1500188"/>
          <a:ext cx="2719388" cy="1144587"/>
        </p:xfrm>
        <a:graphic>
          <a:graphicData uri="http://schemas.openxmlformats.org/presentationml/2006/ole">
            <p:oleObj spid="_x0000_s91137" name="Equation" r:id="rId4" imgW="939600" imgH="393480" progId="">
              <p:embed/>
            </p:oleObj>
          </a:graphicData>
        </a:graphic>
      </p:graphicFrame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3090874" y="1776413"/>
          <a:ext cx="3124200" cy="590550"/>
        </p:xfrm>
        <a:graphic>
          <a:graphicData uri="http://schemas.openxmlformats.org/presentationml/2006/ole">
            <p:oleObj spid="_x0000_s91138" name="Equation" r:id="rId5" imgW="1079280" imgH="203040" progId="">
              <p:embed/>
            </p:oleObj>
          </a:graphicData>
        </a:graphic>
      </p:graphicFrame>
      <p:graphicFrame>
        <p:nvGraphicFramePr>
          <p:cNvPr id="91139" name="Object 3"/>
          <p:cNvGraphicFramePr>
            <a:graphicFrameLocks noChangeAspect="1"/>
          </p:cNvGraphicFramePr>
          <p:nvPr/>
        </p:nvGraphicFramePr>
        <p:xfrm>
          <a:off x="6608763" y="1500188"/>
          <a:ext cx="2057400" cy="1144587"/>
        </p:xfrm>
        <a:graphic>
          <a:graphicData uri="http://schemas.openxmlformats.org/presentationml/2006/ole">
            <p:oleObj spid="_x0000_s91139" name="Equation" r:id="rId6" imgW="711000" imgH="393480" progId="">
              <p:embed/>
            </p:oleObj>
          </a:graphicData>
        </a:graphic>
      </p:graphicFrame>
      <p:graphicFrame>
        <p:nvGraphicFramePr>
          <p:cNvPr id="91140" name="Object 7"/>
          <p:cNvGraphicFramePr>
            <a:graphicFrameLocks noChangeAspect="1"/>
          </p:cNvGraphicFramePr>
          <p:nvPr/>
        </p:nvGraphicFramePr>
        <p:xfrm>
          <a:off x="285720" y="2643182"/>
          <a:ext cx="2446635" cy="1001717"/>
        </p:xfrm>
        <a:graphic>
          <a:graphicData uri="http://schemas.openxmlformats.org/presentationml/2006/ole">
            <p:oleObj spid="_x0000_s91140" name="Equation" r:id="rId7" imgW="965160" imgH="393480" progId="">
              <p:embed/>
            </p:oleObj>
          </a:graphicData>
        </a:graphic>
      </p:graphicFrame>
      <p:graphicFrame>
        <p:nvGraphicFramePr>
          <p:cNvPr id="91141" name="Object 8"/>
          <p:cNvGraphicFramePr>
            <a:graphicFrameLocks noChangeAspect="1"/>
          </p:cNvGraphicFramePr>
          <p:nvPr/>
        </p:nvGraphicFramePr>
        <p:xfrm>
          <a:off x="1071538" y="4776788"/>
          <a:ext cx="1250950" cy="1144587"/>
        </p:xfrm>
        <a:graphic>
          <a:graphicData uri="http://schemas.openxmlformats.org/presentationml/2006/ole">
            <p:oleObj spid="_x0000_s91141" name="Equation" r:id="rId8" imgW="431640" imgH="393480" progId="">
              <p:embed/>
            </p:oleObj>
          </a:graphicData>
        </a:graphic>
      </p:graphicFrame>
      <p:graphicFrame>
        <p:nvGraphicFramePr>
          <p:cNvPr id="91142" name="Object 6"/>
          <p:cNvGraphicFramePr>
            <a:graphicFrameLocks noChangeAspect="1"/>
          </p:cNvGraphicFramePr>
          <p:nvPr/>
        </p:nvGraphicFramePr>
        <p:xfrm>
          <a:off x="1106639" y="3786189"/>
          <a:ext cx="1607973" cy="1063623"/>
        </p:xfrm>
        <a:graphic>
          <a:graphicData uri="http://schemas.openxmlformats.org/presentationml/2006/ole">
            <p:oleObj spid="_x0000_s91142" name="Equation" r:id="rId9" imgW="596880" imgH="393480" progId="">
              <p:embed/>
            </p:oleObj>
          </a:graphicData>
        </a:graphic>
      </p:graphicFrame>
      <p:graphicFrame>
        <p:nvGraphicFramePr>
          <p:cNvPr id="91143" name="Object 4"/>
          <p:cNvGraphicFramePr>
            <a:graphicFrameLocks noChangeAspect="1"/>
          </p:cNvGraphicFramePr>
          <p:nvPr/>
        </p:nvGraphicFramePr>
        <p:xfrm>
          <a:off x="2857488" y="2857496"/>
          <a:ext cx="3055947" cy="527523"/>
        </p:xfrm>
        <a:graphic>
          <a:graphicData uri="http://schemas.openxmlformats.org/presentationml/2006/ole">
            <p:oleObj spid="_x0000_s91143" name="Equation" r:id="rId10" imgW="1180800" imgH="203040" progId="">
              <p:embed/>
            </p:oleObj>
          </a:graphicData>
        </a:graphic>
      </p:graphicFrame>
      <p:graphicFrame>
        <p:nvGraphicFramePr>
          <p:cNvPr id="91144" name="Object 5"/>
          <p:cNvGraphicFramePr>
            <a:graphicFrameLocks noChangeAspect="1"/>
          </p:cNvGraphicFramePr>
          <p:nvPr/>
        </p:nvGraphicFramePr>
        <p:xfrm>
          <a:off x="4221150" y="3571876"/>
          <a:ext cx="1862008" cy="1073148"/>
        </p:xfrm>
        <a:graphic>
          <a:graphicData uri="http://schemas.openxmlformats.org/presentationml/2006/ole">
            <p:oleObj spid="_x0000_s91144" name="Equation" r:id="rId11" imgW="685800" imgH="393480" progId="">
              <p:embed/>
            </p:oleObj>
          </a:graphicData>
        </a:graphic>
      </p:graphicFrame>
      <p:graphicFrame>
        <p:nvGraphicFramePr>
          <p:cNvPr id="91145" name="Object 6"/>
          <p:cNvGraphicFramePr>
            <a:graphicFrameLocks noChangeAspect="1"/>
          </p:cNvGraphicFramePr>
          <p:nvPr/>
        </p:nvGraphicFramePr>
        <p:xfrm>
          <a:off x="4238618" y="4641850"/>
          <a:ext cx="1103313" cy="1146175"/>
        </p:xfrm>
        <a:graphic>
          <a:graphicData uri="http://schemas.openxmlformats.org/presentationml/2006/ole">
            <p:oleObj spid="_x0000_s91145" name="Equation" r:id="rId12" imgW="380880" imgH="393480" progId="">
              <p:embed/>
            </p:oleObj>
          </a:graphicData>
        </a:graphic>
      </p:graphicFrame>
      <p:graphicFrame>
        <p:nvGraphicFramePr>
          <p:cNvPr id="91146" name="Object 4"/>
          <p:cNvGraphicFramePr>
            <a:graphicFrameLocks noChangeAspect="1"/>
          </p:cNvGraphicFramePr>
          <p:nvPr/>
        </p:nvGraphicFramePr>
        <p:xfrm>
          <a:off x="6159500" y="2857500"/>
          <a:ext cx="2857500" cy="527050"/>
        </p:xfrm>
        <a:graphic>
          <a:graphicData uri="http://schemas.openxmlformats.org/presentationml/2006/ole">
            <p:oleObj spid="_x0000_s91146" name="Equation" r:id="rId13" imgW="1104840" imgH="203040" progId="">
              <p:embed/>
            </p:oleObj>
          </a:graphicData>
        </a:graphic>
      </p:graphicFrame>
      <p:graphicFrame>
        <p:nvGraphicFramePr>
          <p:cNvPr id="91147" name="Object 5"/>
          <p:cNvGraphicFramePr>
            <a:graphicFrameLocks noChangeAspect="1"/>
          </p:cNvGraphicFramePr>
          <p:nvPr/>
        </p:nvGraphicFramePr>
        <p:xfrm>
          <a:off x="7358082" y="3571875"/>
          <a:ext cx="1828800" cy="1073150"/>
        </p:xfrm>
        <a:graphic>
          <a:graphicData uri="http://schemas.openxmlformats.org/presentationml/2006/ole">
            <p:oleObj spid="_x0000_s91147" name="Equation" r:id="rId14" imgW="672840" imgH="393480" progId="">
              <p:embed/>
            </p:oleObj>
          </a:graphicData>
        </a:graphic>
      </p:graphicFrame>
      <p:graphicFrame>
        <p:nvGraphicFramePr>
          <p:cNvPr id="91148" name="Object 6"/>
          <p:cNvGraphicFramePr>
            <a:graphicFrameLocks noChangeAspect="1"/>
          </p:cNvGraphicFramePr>
          <p:nvPr/>
        </p:nvGraphicFramePr>
        <p:xfrm>
          <a:off x="7358082" y="4956175"/>
          <a:ext cx="1360487" cy="517525"/>
        </p:xfrm>
        <a:graphic>
          <a:graphicData uri="http://schemas.openxmlformats.org/presentationml/2006/ole">
            <p:oleObj spid="_x0000_s91148" name="Equation" r:id="rId15" imgW="469800" imgH="177480" progId="">
              <p:embed/>
            </p:oleObj>
          </a:graphicData>
        </a:graphic>
      </p:graphicFrame>
      <p:cxnSp>
        <p:nvCxnSpPr>
          <p:cNvPr id="19" name="直接连接符 18"/>
          <p:cNvCxnSpPr/>
          <p:nvPr/>
        </p:nvCxnSpPr>
        <p:spPr>
          <a:xfrm>
            <a:off x="2843808" y="2780928"/>
            <a:ext cx="0" cy="324036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156176" y="2780928"/>
            <a:ext cx="0" cy="324036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1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1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1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1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71438" y="357166"/>
            <a:ext cx="9072562" cy="2357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页“做一做”第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餐馆给餐具消毒，要用</a:t>
            </a:r>
            <a:r>
              <a:rPr lang="zh-CN" altLang="en-US" sz="3200" dirty="0" smtClean="0">
                <a:solidFill>
                  <a:schemeClr val="tx1"/>
                </a:solidFill>
              </a:rPr>
              <a:t>100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L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消毒液配成消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毒水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如果消毒液与水的比是</a:t>
            </a:r>
            <a:r>
              <a:rPr lang="zh-CN" altLang="en-US" sz="3200" dirty="0" smtClean="0">
                <a:solidFill>
                  <a:schemeClr val="tx1"/>
                </a:solidFill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:</a:t>
            </a:r>
            <a:r>
              <a:rPr lang="zh-CN" altLang="en-US" sz="3200" dirty="0" smtClean="0">
                <a:solidFill>
                  <a:schemeClr val="tx1"/>
                </a:solidFill>
              </a:rPr>
              <a:t>150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，应加入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水多少毫升?</a:t>
            </a:r>
          </a:p>
        </p:txBody>
      </p:sp>
      <p:pic>
        <p:nvPicPr>
          <p:cNvPr id="10" name="Picture 14" descr="83副本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2492896"/>
            <a:ext cx="1558925" cy="310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27"/>
          <p:cNvSpPr>
            <a:spLocks noChangeArrowheads="1"/>
          </p:cNvSpPr>
          <p:nvPr/>
        </p:nvSpPr>
        <p:spPr bwMode="auto">
          <a:xfrm>
            <a:off x="2223448" y="3440413"/>
            <a:ext cx="30829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100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: </a:t>
            </a:r>
            <a:r>
              <a:rPr lang="en-US" altLang="zh-CN" sz="320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  <a:sym typeface="Times New Roman" pitchFamily="18" charset="0"/>
              </a:rPr>
              <a:t>x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＝1:150</a:t>
            </a:r>
          </a:p>
        </p:txBody>
      </p:sp>
      <p:sp>
        <p:nvSpPr>
          <p:cNvPr id="12" name="Rectangle 54"/>
          <p:cNvSpPr>
            <a:spLocks noChangeArrowheads="1"/>
          </p:cNvSpPr>
          <p:nvPr/>
        </p:nvSpPr>
        <p:spPr bwMode="auto">
          <a:xfrm>
            <a:off x="1020124" y="2648249"/>
            <a:ext cx="46085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buFontTx/>
              <a:buNone/>
            </a:pPr>
            <a:r>
              <a:rPr lang="zh-CN" altLang="en-US" sz="3200" b="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解：设应加入水</a:t>
            </a:r>
            <a:r>
              <a:rPr lang="en-US" altLang="zh-CN" sz="320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  <a:sym typeface="Times New Roman" pitchFamily="18" charset="0"/>
              </a:rPr>
              <a:t>x </a:t>
            </a:r>
            <a:r>
              <a:rPr lang="en-US" altLang="zh-CN" sz="32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  <a:sym typeface="Times New Roman" pitchFamily="18" charset="0"/>
              </a:rPr>
              <a:t>mL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                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2020256" y="4061556"/>
            <a:ext cx="3700498" cy="586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ctr" eaLnBrk="0" hangingPunct="0"/>
            <a:r>
              <a:rPr lang="zh-CN" altLang="en-US" sz="3200" i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   </a:t>
            </a:r>
            <a:r>
              <a:rPr lang="en-US" altLang="zh-CN" sz="3200" i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sym typeface="Times New Roman" pitchFamily="18" charset="0"/>
              </a:rPr>
              <a:t> </a:t>
            </a:r>
            <a:r>
              <a:rPr lang="en-US" altLang="zh-CN" sz="3200" i="1" dirty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  <a:sym typeface="Times New Roman" pitchFamily="18" charset="0"/>
              </a:rPr>
              <a:t>x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＝10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Arial" pitchFamily="34" charset="0"/>
                <a:sym typeface="宋体" pitchFamily="2" charset="-122"/>
              </a:rPr>
              <a:t>0×150</a:t>
            </a: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2448884" y="4704498"/>
            <a:ext cx="2641630" cy="586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ctr" eaLnBrk="0" hangingPunct="0"/>
            <a:r>
              <a:rPr lang="en-US" altLang="zh-CN" sz="3200" i="1" dirty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  <a:sym typeface="Times New Roman" pitchFamily="18" charset="0"/>
              </a:rPr>
              <a:t>x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＝15000</a:t>
            </a: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1520190" y="5434331"/>
            <a:ext cx="4780002" cy="586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答:应加入水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15000 </a:t>
            </a:r>
            <a:r>
              <a:rPr lang="en-US" altLang="zh-CN" sz="3200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  <a:sym typeface="宋体" pitchFamily="2" charset="-122"/>
              </a:rPr>
              <a:t>mL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bldLvl="0" autoUpdateAnimBg="0"/>
      <p:bldP spid="12" grpId="0" bldLvl="0" autoUpdateAnimBg="0"/>
      <p:bldP spid="13" grpId="0"/>
      <p:bldP spid="14" grpId="0" bldLvl="0" autoUpdateAnimBg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611560" y="404664"/>
            <a:ext cx="7632848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8.</a:t>
            </a:r>
            <a:r>
              <a:rPr lang="zh-CN" altLang="en-US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解比例。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93185" name="Object 1"/>
          <p:cNvGraphicFramePr>
            <a:graphicFrameLocks noChangeAspect="1"/>
          </p:cNvGraphicFramePr>
          <p:nvPr/>
        </p:nvGraphicFramePr>
        <p:xfrm>
          <a:off x="641350" y="1571625"/>
          <a:ext cx="2646363" cy="1144588"/>
        </p:xfrm>
        <a:graphic>
          <a:graphicData uri="http://schemas.openxmlformats.org/presentationml/2006/ole">
            <p:oleObj spid="_x0000_s93185" name="Equation" r:id="rId3" imgW="914400" imgH="393480" progId="">
              <p:embed/>
            </p:oleObj>
          </a:graphicData>
        </a:graphic>
      </p:graphicFrame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4997450" y="1847850"/>
          <a:ext cx="2792413" cy="590550"/>
        </p:xfrm>
        <a:graphic>
          <a:graphicData uri="http://schemas.openxmlformats.org/presentationml/2006/ole">
            <p:oleObj spid="_x0000_s93186" name="Equation" r:id="rId4" imgW="965160" imgH="203040" progId="">
              <p:embed/>
            </p:oleObj>
          </a:graphicData>
        </a:graphic>
      </p:graphicFrame>
      <p:graphicFrame>
        <p:nvGraphicFramePr>
          <p:cNvPr id="93187" name="Object 3"/>
          <p:cNvGraphicFramePr>
            <a:graphicFrameLocks noChangeAspect="1"/>
          </p:cNvGraphicFramePr>
          <p:nvPr/>
        </p:nvGraphicFramePr>
        <p:xfrm>
          <a:off x="744529" y="2714628"/>
          <a:ext cx="2684463" cy="1143000"/>
        </p:xfrm>
        <a:graphic>
          <a:graphicData uri="http://schemas.openxmlformats.org/presentationml/2006/ole">
            <p:oleObj spid="_x0000_s93187" name="Equation" r:id="rId5" imgW="927000" imgH="393480" progId="">
              <p:embed/>
            </p:oleObj>
          </a:graphicData>
        </a:graphic>
      </p:graphicFrame>
      <p:graphicFrame>
        <p:nvGraphicFramePr>
          <p:cNvPr id="93188" name="Object 4"/>
          <p:cNvGraphicFramePr>
            <a:graphicFrameLocks noChangeAspect="1"/>
          </p:cNvGraphicFramePr>
          <p:nvPr/>
        </p:nvGraphicFramePr>
        <p:xfrm>
          <a:off x="1693856" y="3713173"/>
          <a:ext cx="1949450" cy="1144587"/>
        </p:xfrm>
        <a:graphic>
          <a:graphicData uri="http://schemas.openxmlformats.org/presentationml/2006/ole">
            <p:oleObj spid="_x0000_s93188" name="Equation" r:id="rId6" imgW="672840" imgH="393480" progId="">
              <p:embed/>
            </p:oleObj>
          </a:graphicData>
        </a:graphic>
      </p:graphicFrame>
      <p:graphicFrame>
        <p:nvGraphicFramePr>
          <p:cNvPr id="93189" name="Object 5"/>
          <p:cNvGraphicFramePr>
            <a:graphicFrameLocks noChangeAspect="1"/>
          </p:cNvGraphicFramePr>
          <p:nvPr/>
        </p:nvGraphicFramePr>
        <p:xfrm>
          <a:off x="1682738" y="4783155"/>
          <a:ext cx="1103312" cy="1146175"/>
        </p:xfrm>
        <a:graphic>
          <a:graphicData uri="http://schemas.openxmlformats.org/presentationml/2006/ole">
            <p:oleObj spid="_x0000_s93189" name="Equation" r:id="rId7" imgW="380880" imgH="393480" progId="">
              <p:embed/>
            </p:oleObj>
          </a:graphicData>
        </a:graphic>
      </p:graphicFrame>
      <p:graphicFrame>
        <p:nvGraphicFramePr>
          <p:cNvPr id="93190" name="Object 6"/>
          <p:cNvGraphicFramePr>
            <a:graphicFrameLocks noChangeAspect="1"/>
          </p:cNvGraphicFramePr>
          <p:nvPr/>
        </p:nvGraphicFramePr>
        <p:xfrm>
          <a:off x="5262563" y="2857496"/>
          <a:ext cx="2943225" cy="590550"/>
        </p:xfrm>
        <a:graphic>
          <a:graphicData uri="http://schemas.openxmlformats.org/presentationml/2006/ole">
            <p:oleObj spid="_x0000_s93190" name="Equation" r:id="rId8" imgW="1015920" imgH="203040" progId="">
              <p:embed/>
            </p:oleObj>
          </a:graphicData>
        </a:graphic>
      </p:graphicFrame>
      <p:graphicFrame>
        <p:nvGraphicFramePr>
          <p:cNvPr id="93191" name="Object 7"/>
          <p:cNvGraphicFramePr>
            <a:graphicFrameLocks noChangeAspect="1"/>
          </p:cNvGraphicFramePr>
          <p:nvPr/>
        </p:nvGraphicFramePr>
        <p:xfrm>
          <a:off x="6392863" y="4857760"/>
          <a:ext cx="1325562" cy="517525"/>
        </p:xfrm>
        <a:graphic>
          <a:graphicData uri="http://schemas.openxmlformats.org/presentationml/2006/ole">
            <p:oleObj spid="_x0000_s93191" name="Equation" r:id="rId9" imgW="457200" imgH="177480" progId="">
              <p:embed/>
            </p:oleObj>
          </a:graphicData>
        </a:graphic>
      </p:graphicFrame>
      <p:graphicFrame>
        <p:nvGraphicFramePr>
          <p:cNvPr id="93192" name="Object 8"/>
          <p:cNvGraphicFramePr>
            <a:graphicFrameLocks noChangeAspect="1"/>
          </p:cNvGraphicFramePr>
          <p:nvPr/>
        </p:nvGraphicFramePr>
        <p:xfrm>
          <a:off x="6357950" y="3641734"/>
          <a:ext cx="1949450" cy="1144588"/>
        </p:xfrm>
        <a:graphic>
          <a:graphicData uri="http://schemas.openxmlformats.org/presentationml/2006/ole">
            <p:oleObj spid="_x0000_s93192" name="Equation" r:id="rId10" imgW="672840" imgH="393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3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5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6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graphicFrame>
        <p:nvGraphicFramePr>
          <p:cNvPr id="70662" name="Object 2"/>
          <p:cNvGraphicFramePr>
            <a:graphicFrameLocks noChangeAspect="1"/>
          </p:cNvGraphicFramePr>
          <p:nvPr/>
        </p:nvGraphicFramePr>
        <p:xfrm>
          <a:off x="905548" y="1586451"/>
          <a:ext cx="2757488" cy="1144588"/>
        </p:xfrm>
        <a:graphic>
          <a:graphicData uri="http://schemas.openxmlformats.org/presentationml/2006/ole">
            <p:oleObj spid="_x0000_s70662" name="Equation" r:id="rId6" imgW="952200" imgH="393480" progId="">
              <p:embed/>
            </p:oleObj>
          </a:graphicData>
        </a:graphic>
      </p:graphicFrame>
      <p:graphicFrame>
        <p:nvGraphicFramePr>
          <p:cNvPr id="70663" name="Object 3"/>
          <p:cNvGraphicFramePr>
            <a:graphicFrameLocks noChangeAspect="1"/>
          </p:cNvGraphicFramePr>
          <p:nvPr/>
        </p:nvGraphicFramePr>
        <p:xfrm>
          <a:off x="5473700" y="1266924"/>
          <a:ext cx="1727200" cy="1144588"/>
        </p:xfrm>
        <a:graphic>
          <a:graphicData uri="http://schemas.openxmlformats.org/presentationml/2006/ole">
            <p:oleObj spid="_x0000_s70663" name="Equation" r:id="rId7" imgW="596880" imgH="393480" progId="">
              <p:embed/>
            </p:oleObj>
          </a:graphicData>
        </a:graphic>
      </p:graphicFrame>
      <p:graphicFrame>
        <p:nvGraphicFramePr>
          <p:cNvPr id="70664" name="Object 4"/>
          <p:cNvGraphicFramePr>
            <a:graphicFrameLocks noChangeAspect="1"/>
          </p:cNvGraphicFramePr>
          <p:nvPr/>
        </p:nvGraphicFramePr>
        <p:xfrm>
          <a:off x="946795" y="2584984"/>
          <a:ext cx="2905125" cy="1144588"/>
        </p:xfrm>
        <a:graphic>
          <a:graphicData uri="http://schemas.openxmlformats.org/presentationml/2006/ole">
            <p:oleObj spid="_x0000_s70664" name="Equation" r:id="rId8" imgW="1002960" imgH="393480" progId="">
              <p:embed/>
            </p:oleObj>
          </a:graphicData>
        </a:graphic>
      </p:graphicFrame>
      <p:graphicFrame>
        <p:nvGraphicFramePr>
          <p:cNvPr id="70665" name="Object 5"/>
          <p:cNvGraphicFramePr>
            <a:graphicFrameLocks noChangeAspect="1"/>
          </p:cNvGraphicFramePr>
          <p:nvPr/>
        </p:nvGraphicFramePr>
        <p:xfrm>
          <a:off x="2078702" y="3926427"/>
          <a:ext cx="1582737" cy="517525"/>
        </p:xfrm>
        <a:graphic>
          <a:graphicData uri="http://schemas.openxmlformats.org/presentationml/2006/ole">
            <p:oleObj spid="_x0000_s70665" name="Equation" r:id="rId9" imgW="545760" imgH="177480" progId="">
              <p:embed/>
            </p:oleObj>
          </a:graphicData>
        </a:graphic>
      </p:graphicFrame>
      <p:graphicFrame>
        <p:nvGraphicFramePr>
          <p:cNvPr id="70666" name="Object 6"/>
          <p:cNvGraphicFramePr>
            <a:graphicFrameLocks noChangeAspect="1"/>
          </p:cNvGraphicFramePr>
          <p:nvPr/>
        </p:nvGraphicFramePr>
        <p:xfrm>
          <a:off x="2096160" y="4783683"/>
          <a:ext cx="993775" cy="517525"/>
        </p:xfrm>
        <a:graphic>
          <a:graphicData uri="http://schemas.openxmlformats.org/presentationml/2006/ole">
            <p:oleObj spid="_x0000_s70666" name="Equation" r:id="rId10" imgW="342720" imgH="177480" progId="">
              <p:embed/>
            </p:oleObj>
          </a:graphicData>
        </a:graphic>
      </p:graphicFrame>
      <p:graphicFrame>
        <p:nvGraphicFramePr>
          <p:cNvPr id="70667" name="Object 7"/>
          <p:cNvGraphicFramePr>
            <a:graphicFrameLocks noChangeAspect="1"/>
          </p:cNvGraphicFramePr>
          <p:nvPr/>
        </p:nvGraphicFramePr>
        <p:xfrm>
          <a:off x="5500688" y="2757587"/>
          <a:ext cx="2354262" cy="590550"/>
        </p:xfrm>
        <a:graphic>
          <a:graphicData uri="http://schemas.openxmlformats.org/presentationml/2006/ole">
            <p:oleObj spid="_x0000_s70667" name="Equation" r:id="rId11" imgW="812520" imgH="203040" progId="">
              <p:embed/>
            </p:oleObj>
          </a:graphicData>
        </a:graphic>
      </p:graphicFrame>
      <p:graphicFrame>
        <p:nvGraphicFramePr>
          <p:cNvPr id="70668" name="Object 8"/>
          <p:cNvGraphicFramePr>
            <a:graphicFrameLocks noChangeAspect="1"/>
          </p:cNvGraphicFramePr>
          <p:nvPr/>
        </p:nvGraphicFramePr>
        <p:xfrm>
          <a:off x="6394450" y="4929287"/>
          <a:ext cx="1250950" cy="515937"/>
        </p:xfrm>
        <a:graphic>
          <a:graphicData uri="http://schemas.openxmlformats.org/presentationml/2006/ole">
            <p:oleObj spid="_x0000_s70668" name="Equation" r:id="rId12" imgW="431640" imgH="177480" progId="">
              <p:embed/>
            </p:oleObj>
          </a:graphicData>
        </a:graphic>
      </p:graphicFrame>
      <p:graphicFrame>
        <p:nvGraphicFramePr>
          <p:cNvPr id="70669" name="Object 13"/>
          <p:cNvGraphicFramePr>
            <a:graphicFrameLocks noChangeAspect="1"/>
          </p:cNvGraphicFramePr>
          <p:nvPr/>
        </p:nvGraphicFramePr>
        <p:xfrm>
          <a:off x="6357950" y="3543399"/>
          <a:ext cx="1620837" cy="1144588"/>
        </p:xfrm>
        <a:graphic>
          <a:graphicData uri="http://schemas.openxmlformats.org/presentationml/2006/ole">
            <p:oleObj spid="_x0000_s70669" name="Equation" r:id="rId13" imgW="558720" imgH="393480" progId="">
              <p:embed/>
            </p:oleObj>
          </a:graphicData>
        </a:graphic>
      </p:graphicFrame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611560" y="801520"/>
            <a:ext cx="4608512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8.</a:t>
            </a:r>
            <a:r>
              <a:rPr lang="zh-CN" altLang="en-US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解比例。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0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0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作业设计</a:t>
              </a:r>
            </a:p>
          </p:txBody>
        </p:sp>
      </p:grpSp>
      <p:grpSp>
        <p:nvGrpSpPr>
          <p:cNvPr id="18435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18436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4" name="Text Box 1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8438" name="Group 16"/>
          <p:cNvGrpSpPr>
            <a:grpSpLocks/>
          </p:cNvGrpSpPr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>
            <a:grpSpLocks/>
          </p:cNvGrpSpPr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181066" y="819677"/>
            <a:ext cx="9215470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10.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按照下面的条件列出比例，并且解比例。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364" y="2125657"/>
            <a:ext cx="90011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的比等于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与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的比。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68611" name="Object 3"/>
          <p:cNvGraphicFramePr>
            <a:graphicFrameLocks noChangeAspect="1"/>
          </p:cNvGraphicFramePr>
          <p:nvPr/>
        </p:nvGraphicFramePr>
        <p:xfrm>
          <a:off x="2285984" y="2911475"/>
          <a:ext cx="2133600" cy="517525"/>
        </p:xfrm>
        <a:graphic>
          <a:graphicData uri="http://schemas.openxmlformats.org/presentationml/2006/ole">
            <p:oleObj spid="_x0000_s68611" name="Equation" r:id="rId3" imgW="736560" imgH="177480" progId="">
              <p:embed/>
            </p:oleObj>
          </a:graphicData>
        </a:graphic>
      </p:graphicFrame>
      <p:graphicFrame>
        <p:nvGraphicFramePr>
          <p:cNvPr id="68612" name="Object 7"/>
          <p:cNvGraphicFramePr>
            <a:graphicFrameLocks noChangeAspect="1"/>
          </p:cNvGraphicFramePr>
          <p:nvPr/>
        </p:nvGraphicFramePr>
        <p:xfrm>
          <a:off x="1643042" y="3598863"/>
          <a:ext cx="2868612" cy="590550"/>
        </p:xfrm>
        <a:graphic>
          <a:graphicData uri="http://schemas.openxmlformats.org/presentationml/2006/ole">
            <p:oleObj spid="_x0000_s68612" name="Equation" r:id="rId4" imgW="990360" imgH="203040" progId="">
              <p:embed/>
            </p:oleObj>
          </a:graphicData>
        </a:graphic>
      </p:graphicFrame>
      <p:graphicFrame>
        <p:nvGraphicFramePr>
          <p:cNvPr id="68613" name="Object 8"/>
          <p:cNvGraphicFramePr>
            <a:graphicFrameLocks noChangeAspect="1"/>
          </p:cNvGraphicFramePr>
          <p:nvPr/>
        </p:nvGraphicFramePr>
        <p:xfrm>
          <a:off x="2714612" y="5572140"/>
          <a:ext cx="1250950" cy="515937"/>
        </p:xfrm>
        <a:graphic>
          <a:graphicData uri="http://schemas.openxmlformats.org/presentationml/2006/ole">
            <p:oleObj spid="_x0000_s68613" name="Equation" r:id="rId5" imgW="431640" imgH="177480" progId="">
              <p:embed/>
            </p:oleObj>
          </a:graphicData>
        </a:graphic>
      </p:graphicFrame>
      <p:graphicFrame>
        <p:nvGraphicFramePr>
          <p:cNvPr id="68614" name="Object 6"/>
          <p:cNvGraphicFramePr>
            <a:graphicFrameLocks noChangeAspect="1"/>
          </p:cNvGraphicFramePr>
          <p:nvPr/>
        </p:nvGraphicFramePr>
        <p:xfrm>
          <a:off x="2698750" y="4357694"/>
          <a:ext cx="1841500" cy="1144588"/>
        </p:xfrm>
        <a:graphic>
          <a:graphicData uri="http://schemas.openxmlformats.org/presentationml/2006/ole">
            <p:oleObj spid="_x0000_s68614" name="Equation" r:id="rId6" imgW="634680" imgH="393480" progId="">
              <p:embed/>
            </p:oleObj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46" name="Object 2"/>
          <p:cNvGraphicFramePr>
            <a:graphicFrameLocks noChangeAspect="1"/>
          </p:cNvGraphicFramePr>
          <p:nvPr/>
        </p:nvGraphicFramePr>
        <p:xfrm>
          <a:off x="1142976" y="428604"/>
          <a:ext cx="5586413" cy="1144588"/>
        </p:xfrm>
        <a:graphic>
          <a:graphicData uri="http://schemas.openxmlformats.org/presentationml/2006/ole">
            <p:oleObj spid="_x0000_s108546" name="Equation" r:id="rId3" imgW="1930320" imgH="393480" progId="">
              <p:embed/>
            </p:oleObj>
          </a:graphicData>
        </a:graphic>
      </p:graphicFrame>
      <p:graphicFrame>
        <p:nvGraphicFramePr>
          <p:cNvPr id="108547" name="Object 3"/>
          <p:cNvGraphicFramePr>
            <a:graphicFrameLocks noChangeAspect="1"/>
          </p:cNvGraphicFramePr>
          <p:nvPr/>
        </p:nvGraphicFramePr>
        <p:xfrm>
          <a:off x="2911475" y="1568445"/>
          <a:ext cx="2170113" cy="1146175"/>
        </p:xfrm>
        <a:graphic>
          <a:graphicData uri="http://schemas.openxmlformats.org/presentationml/2006/ole">
            <p:oleObj spid="_x0000_s108547" name="Equation" r:id="rId4" imgW="749160" imgH="393480" progId="">
              <p:embed/>
            </p:oleObj>
          </a:graphicData>
        </a:graphic>
      </p:graphicFrame>
      <p:graphicFrame>
        <p:nvGraphicFramePr>
          <p:cNvPr id="108548" name="Object 7"/>
          <p:cNvGraphicFramePr>
            <a:graphicFrameLocks noChangeAspect="1"/>
          </p:cNvGraphicFramePr>
          <p:nvPr/>
        </p:nvGraphicFramePr>
        <p:xfrm>
          <a:off x="2607617" y="2788468"/>
          <a:ext cx="2684463" cy="1144588"/>
        </p:xfrm>
        <a:graphic>
          <a:graphicData uri="http://schemas.openxmlformats.org/presentationml/2006/ole">
            <p:oleObj spid="_x0000_s108548" name="Equation" r:id="rId5" imgW="927000" imgH="393480" progId="">
              <p:embed/>
            </p:oleObj>
          </a:graphicData>
        </a:graphic>
      </p:graphicFrame>
      <p:graphicFrame>
        <p:nvGraphicFramePr>
          <p:cNvPr id="108549" name="Object 8"/>
          <p:cNvGraphicFramePr>
            <a:graphicFrameLocks noChangeAspect="1"/>
          </p:cNvGraphicFramePr>
          <p:nvPr/>
        </p:nvGraphicFramePr>
        <p:xfrm>
          <a:off x="3491880" y="5095899"/>
          <a:ext cx="1066800" cy="1141413"/>
        </p:xfrm>
        <a:graphic>
          <a:graphicData uri="http://schemas.openxmlformats.org/presentationml/2006/ole">
            <p:oleObj spid="_x0000_s108549" name="Equation" r:id="rId6" imgW="368280" imgH="393480" progId="">
              <p:embed/>
            </p:oleObj>
          </a:graphicData>
        </a:graphic>
      </p:graphicFrame>
      <p:graphicFrame>
        <p:nvGraphicFramePr>
          <p:cNvPr id="108550" name="Object 6"/>
          <p:cNvGraphicFramePr>
            <a:graphicFrameLocks noChangeAspect="1"/>
          </p:cNvGraphicFramePr>
          <p:nvPr/>
        </p:nvGraphicFramePr>
        <p:xfrm>
          <a:off x="3511557" y="3861048"/>
          <a:ext cx="1989137" cy="1144588"/>
        </p:xfrm>
        <a:graphic>
          <a:graphicData uri="http://schemas.openxmlformats.org/presentationml/2006/ole">
            <p:oleObj spid="_x0000_s108550" name="Equation" r:id="rId7" imgW="685800" imgH="393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8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71470" y="785794"/>
            <a:ext cx="89297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）比例的两个内项分别是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，两个外项分别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95233" name="Object 1"/>
          <p:cNvGraphicFramePr>
            <a:graphicFrameLocks noChangeAspect="1"/>
          </p:cNvGraphicFramePr>
          <p:nvPr/>
        </p:nvGraphicFramePr>
        <p:xfrm>
          <a:off x="2744788" y="2000240"/>
          <a:ext cx="2281237" cy="517525"/>
        </p:xfrm>
        <a:graphic>
          <a:graphicData uri="http://schemas.openxmlformats.org/presentationml/2006/ole">
            <p:oleObj spid="_x0000_s95233" name="Equation" r:id="rId3" imgW="787320" imgH="177480" progId="">
              <p:embed/>
            </p:oleObj>
          </a:graphicData>
        </a:graphic>
      </p:graphicFrame>
      <p:graphicFrame>
        <p:nvGraphicFramePr>
          <p:cNvPr id="95234" name="Object 7"/>
          <p:cNvGraphicFramePr>
            <a:graphicFrameLocks noChangeAspect="1"/>
          </p:cNvGraphicFramePr>
          <p:nvPr/>
        </p:nvGraphicFramePr>
        <p:xfrm>
          <a:off x="1714480" y="2868613"/>
          <a:ext cx="3089275" cy="590550"/>
        </p:xfrm>
        <a:graphic>
          <a:graphicData uri="http://schemas.openxmlformats.org/presentationml/2006/ole">
            <p:oleObj spid="_x0000_s95234" name="Equation" r:id="rId4" imgW="1066680" imgH="203040" progId="">
              <p:embed/>
            </p:oleObj>
          </a:graphicData>
        </a:graphic>
      </p:graphicFrame>
      <p:graphicFrame>
        <p:nvGraphicFramePr>
          <p:cNvPr id="95235" name="Object 8"/>
          <p:cNvGraphicFramePr>
            <a:graphicFrameLocks noChangeAspect="1"/>
          </p:cNvGraphicFramePr>
          <p:nvPr/>
        </p:nvGraphicFramePr>
        <p:xfrm>
          <a:off x="3214678" y="4841875"/>
          <a:ext cx="1030288" cy="515938"/>
        </p:xfrm>
        <a:graphic>
          <a:graphicData uri="http://schemas.openxmlformats.org/presentationml/2006/ole">
            <p:oleObj spid="_x0000_s95235" name="Equation" r:id="rId5" imgW="355320" imgH="177480" progId="">
              <p:embed/>
            </p:oleObj>
          </a:graphicData>
        </a:graphic>
      </p:graphicFrame>
      <p:graphicFrame>
        <p:nvGraphicFramePr>
          <p:cNvPr id="95236" name="Object 4"/>
          <p:cNvGraphicFramePr>
            <a:graphicFrameLocks noChangeAspect="1"/>
          </p:cNvGraphicFramePr>
          <p:nvPr/>
        </p:nvGraphicFramePr>
        <p:xfrm>
          <a:off x="3214678" y="3627438"/>
          <a:ext cx="1657350" cy="1144587"/>
        </p:xfrm>
        <a:graphic>
          <a:graphicData uri="http://schemas.openxmlformats.org/presentationml/2006/ole">
            <p:oleObj spid="_x0000_s95236" name="Equation" r:id="rId6" imgW="571320" imgH="393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5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35496" y="494394"/>
            <a:ext cx="957269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页练习八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11.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汽车厂按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：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20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的比例生产了一批汽车模型。</a:t>
            </a:r>
            <a:endParaRPr lang="en-US" altLang="zh-CN" sz="3200" b="1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214314" y="1714488"/>
            <a:ext cx="93583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）轿车模型长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24.3 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，轿车的实际长度是多少？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4348" y="2357430"/>
            <a:ext cx="78581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解：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设轿车的实际长度是</a:t>
            </a:r>
            <a:r>
              <a:rPr lang="en-US" altLang="zh-CN" sz="320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 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              24</a:t>
            </a: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3∶</a:t>
            </a:r>
            <a:r>
              <a:rPr lang="en-US" altLang="zh-CN" sz="320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=1∶20</a:t>
            </a: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                         </a:t>
            </a:r>
            <a:r>
              <a:rPr lang="en-US" altLang="zh-CN" sz="320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=486</a:t>
            </a:r>
            <a:r>
              <a:rPr lang="zh-CN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                486 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=4</a:t>
            </a: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86 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</a:t>
            </a:r>
            <a:endParaRPr lang="zh-CN" altLang="en-US" sz="3200" dirty="0">
              <a:solidFill>
                <a:srgbClr val="C0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85852" y="5500702"/>
            <a:ext cx="5775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答：轿车的实际长度是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4.86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米。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8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复 习 准 备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grpSp>
        <p:nvGrpSpPr>
          <p:cNvPr id="13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4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2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14282" y="714356"/>
            <a:ext cx="43059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根据比的性质填空。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4348" y="1428736"/>
            <a:ext cx="6643734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(1)5∶9=15∶(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)=(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)∶18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(2)3∶8=24∶(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)=(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)∶24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57554" y="1643050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43438" y="1643050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357554" y="2357430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86314" y="235743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85720" y="3214686"/>
            <a:ext cx="88582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根据比例的基本性质判断下面哪组中的两个比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可以组成比例。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85786" y="4357694"/>
            <a:ext cx="80724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(1)2∶7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4∶15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(2)0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3∶2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3∶25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00100" y="5143512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不能组成比例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500694" y="514351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能组成比例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14346" y="857232"/>
            <a:ext cx="93583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）公共汽车长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11.76 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，模型车的长度是多少？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57356" y="1714488"/>
            <a:ext cx="564360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解：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设模型车的长度是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y 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            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∶11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76=1∶20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                         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588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   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588 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=58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 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endParaRPr lang="zh-CN" altLang="en-US" sz="3200" dirty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57290" y="5000636"/>
            <a:ext cx="55467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答：模型车的长度是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58.8 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494394"/>
            <a:ext cx="921547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页练习八第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12.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博物馆展出了一个高为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19.6 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的秦代将军俑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模型，它的高度与实际高度的比是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：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10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。这</a:t>
            </a:r>
            <a:endParaRPr lang="en-US" altLang="zh-CN" sz="3200" dirty="0" smtClean="0">
              <a:solidFill>
                <a:schemeClr val="tx1"/>
              </a:solidFill>
              <a:latin typeface="宋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个将军俑的实际高度是多少？</a:t>
            </a:r>
            <a:endParaRPr lang="zh-CN" altLang="en-US" sz="3200" dirty="0">
              <a:solidFill>
                <a:schemeClr val="tx1"/>
              </a:solidFill>
              <a:latin typeface="宋体" charset="-122"/>
              <a:ea typeface="宋体" charset="-122"/>
            </a:endParaRPr>
          </a:p>
        </p:txBody>
      </p:sp>
      <p:grpSp>
        <p:nvGrpSpPr>
          <p:cNvPr id="12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13" name="AutoShape 13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4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  <p:pic>
        <p:nvPicPr>
          <p:cNvPr id="100353" name="Picture 1" descr="C:\Users\Administrator\AppData\Roaming\Tencent\Users\271766067\QQ\WinTemp\RichOle\1CMT44@GS03[Q@5BULQ(G]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2214554"/>
            <a:ext cx="2357454" cy="3642322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94519" y="2643182"/>
            <a:ext cx="60007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设将军俑的实际高度是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 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 19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6∶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=1∶10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解得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=196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519" y="5058803"/>
            <a:ext cx="62776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答：将军俑的实际高度是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196 </a:t>
            </a:r>
            <a:r>
              <a:rPr lang="en-US" altLang="zh-CN" sz="32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0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>
              <a:grpSpLocks/>
            </p:cNvGrpSpPr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>
                <a:spLocks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>
                <a:spLocks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>
                <a:spLocks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>
                <a:spLocks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>
                <a:spLocks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>
                <a:spLocks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>
                <a:spLocks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>
                <a:spLocks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>
              <a:grpSpLocks/>
            </p:cNvGrpSpPr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3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</a:p>
            </p:txBody>
          </p:sp>
        </p:grpSp>
        <p:grpSp>
          <p:nvGrpSpPr>
            <p:cNvPr id="22539" name="Group 14"/>
            <p:cNvGrpSpPr>
              <a:grpSpLocks/>
            </p:cNvGrpSpPr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5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</a:p>
            </p:txBody>
          </p:sp>
        </p:grpSp>
        <p:grpSp>
          <p:nvGrpSpPr>
            <p:cNvPr id="22540" name="Group 17"/>
            <p:cNvGrpSpPr>
              <a:grpSpLocks/>
            </p:cNvGrpSpPr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4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6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</a:p>
            </p:txBody>
          </p:sp>
        </p:grpSp>
      </p:grpSp>
      <p:grpSp>
        <p:nvGrpSpPr>
          <p:cNvPr id="22531" name="Group 23"/>
          <p:cNvGrpSpPr>
            <a:grpSpLocks/>
          </p:cNvGrpSpPr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22532" name="Group 29"/>
          <p:cNvGrpSpPr>
            <a:grpSpLocks/>
          </p:cNvGrpSpPr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7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7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202021" y="755993"/>
            <a:ext cx="4297971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判断题。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5720" y="1285860"/>
            <a:ext cx="85725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在一个比例里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两个外项的积和两个内项的积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相等。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                                    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解比例的依据是比例的基本性质。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∶7=0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4∶4,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那么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=0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如果甲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∶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乙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      ∶      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那么甲是乙的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倍。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          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                                 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97281" name="Object 1"/>
          <p:cNvGraphicFramePr>
            <a:graphicFrameLocks noChangeAspect="1"/>
          </p:cNvGraphicFramePr>
          <p:nvPr/>
        </p:nvGraphicFramePr>
        <p:xfrm>
          <a:off x="3286116" y="4143380"/>
          <a:ext cx="441325" cy="1143000"/>
        </p:xfrm>
        <a:graphic>
          <a:graphicData uri="http://schemas.openxmlformats.org/presentationml/2006/ole">
            <p:oleObj spid="_x0000_s97281" name="Equation" r:id="rId4" imgW="152280" imgH="393480" progId="">
              <p:embed/>
            </p:oleObj>
          </a:graphicData>
        </a:graphic>
      </p:graphicFrame>
      <p:graphicFrame>
        <p:nvGraphicFramePr>
          <p:cNvPr id="97282" name="Object 2"/>
          <p:cNvGraphicFramePr>
            <a:graphicFrameLocks noChangeAspect="1"/>
          </p:cNvGraphicFramePr>
          <p:nvPr/>
        </p:nvGraphicFramePr>
        <p:xfrm>
          <a:off x="4162425" y="4143375"/>
          <a:ext cx="403225" cy="1143000"/>
        </p:xfrm>
        <a:graphic>
          <a:graphicData uri="http://schemas.openxmlformats.org/presentationml/2006/ole">
            <p:oleObj spid="_x0000_s97282" name="Equation" r:id="rId5" imgW="139680" imgH="393480" progId="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7929586" y="221455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929586" y="292893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929586" y="370148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929586" y="514351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7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13" grpId="0"/>
      <p:bldP spid="17" grpId="0"/>
      <p:bldP spid="20" grpId="0"/>
      <p:bldP spid="21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0" y="483944"/>
            <a:ext cx="4297971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填空题。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96257" name="Object 1"/>
          <p:cNvGraphicFramePr>
            <a:graphicFrameLocks noChangeAspect="1"/>
          </p:cNvGraphicFramePr>
          <p:nvPr/>
        </p:nvGraphicFramePr>
        <p:xfrm>
          <a:off x="357158" y="785794"/>
          <a:ext cx="7072362" cy="1217613"/>
        </p:xfrm>
        <a:graphic>
          <a:graphicData uri="http://schemas.openxmlformats.org/presentationml/2006/ole">
            <p:oleObj spid="_x0000_s96257" name="Equation" r:id="rId4" imgW="1434960" imgH="419040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4429124" y="1146151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86512" y="84712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2844" y="1861408"/>
            <a:ext cx="87154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∶2=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∶0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改写成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       ×0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的依据是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(     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96258" name="Object 2"/>
          <p:cNvGraphicFramePr>
            <a:graphicFrameLocks noChangeAspect="1"/>
          </p:cNvGraphicFramePr>
          <p:nvPr/>
        </p:nvGraphicFramePr>
        <p:xfrm>
          <a:off x="5643570" y="1717655"/>
          <a:ext cx="403225" cy="1143000"/>
        </p:xfrm>
        <a:graphic>
          <a:graphicData uri="http://schemas.openxmlformats.org/presentationml/2006/ole">
            <p:oleObj spid="_x0000_s96258" name="Equation" r:id="rId5" imgW="139680" imgH="393480" progId="">
              <p:embed/>
            </p:oleObj>
          </a:graphicData>
        </a:graphic>
      </p:graphicFrame>
      <p:sp>
        <p:nvSpPr>
          <p:cNvPr id="15" name="矩形 14"/>
          <p:cNvSpPr/>
          <p:nvPr/>
        </p:nvSpPr>
        <p:spPr>
          <a:xfrm>
            <a:off x="1500166" y="2789225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比例的基本性质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2844" y="3360729"/>
            <a:ext cx="87154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男生人数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的相当于女生人数的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则男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生人数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∶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女生人数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)∶8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96259" name="Object 3"/>
          <p:cNvGraphicFramePr>
            <a:graphicFrameLocks noChangeAspect="1"/>
          </p:cNvGraphicFramePr>
          <p:nvPr/>
        </p:nvGraphicFramePr>
        <p:xfrm>
          <a:off x="2982913" y="3217854"/>
          <a:ext cx="439737" cy="1143000"/>
        </p:xfrm>
        <a:graphic>
          <a:graphicData uri="http://schemas.openxmlformats.org/presentationml/2006/ole">
            <p:oleObj spid="_x0000_s96259" name="Equation" r:id="rId6" imgW="152280" imgH="393480" progId="">
              <p:embed/>
            </p:oleObj>
          </a:graphicData>
        </a:graphic>
      </p:graphicFrame>
      <p:graphicFrame>
        <p:nvGraphicFramePr>
          <p:cNvPr id="96260" name="Object 4"/>
          <p:cNvGraphicFramePr>
            <a:graphicFrameLocks noChangeAspect="1"/>
          </p:cNvGraphicFramePr>
          <p:nvPr/>
        </p:nvGraphicFramePr>
        <p:xfrm>
          <a:off x="7215206" y="3217853"/>
          <a:ext cx="439737" cy="1143000"/>
        </p:xfrm>
        <a:graphic>
          <a:graphicData uri="http://schemas.openxmlformats.org/presentationml/2006/ole">
            <p:oleObj spid="_x0000_s96260" name="Equation" r:id="rId7" imgW="152280" imgH="393480" progId="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5572132" y="4289423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2844" y="4789489"/>
            <a:ext cx="8715436" cy="1489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在比例里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两个外项的积是最小的合数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一个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内项是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另一个内项是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96261" name="Object 5"/>
          <p:cNvGraphicFramePr>
            <a:graphicFrameLocks noChangeAspect="1"/>
          </p:cNvGraphicFramePr>
          <p:nvPr/>
        </p:nvGraphicFramePr>
        <p:xfrm>
          <a:off x="2643174" y="5429272"/>
          <a:ext cx="439737" cy="1143000"/>
        </p:xfrm>
        <a:graphic>
          <a:graphicData uri="http://schemas.openxmlformats.org/presentationml/2006/ole">
            <p:oleObj spid="_x0000_s96261" name="Equation" r:id="rId8" imgW="152280" imgH="393480" progId="">
              <p:embed/>
            </p:oleObj>
          </a:graphicData>
        </a:graphic>
      </p:graphicFrame>
      <p:sp>
        <p:nvSpPr>
          <p:cNvPr id="24" name="矩形 23"/>
          <p:cNvSpPr/>
          <p:nvPr/>
        </p:nvSpPr>
        <p:spPr>
          <a:xfrm>
            <a:off x="6000760" y="5701745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6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11" grpId="0"/>
      <p:bldP spid="12" grpId="0"/>
      <p:bldP spid="13" grpId="0"/>
      <p:bldP spid="15" grpId="0"/>
      <p:bldP spid="16" grpId="0"/>
      <p:bldP spid="19" grpId="0"/>
      <p:bldP spid="23" grpId="0"/>
      <p:bldP spid="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323528" y="785086"/>
            <a:ext cx="4297971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解比例。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82951" name="Object 7"/>
          <p:cNvGraphicFramePr>
            <a:graphicFrameLocks noChangeAspect="1"/>
          </p:cNvGraphicFramePr>
          <p:nvPr/>
        </p:nvGraphicFramePr>
        <p:xfrm>
          <a:off x="1461766" y="1444142"/>
          <a:ext cx="1652587" cy="1144588"/>
        </p:xfrm>
        <a:graphic>
          <a:graphicData uri="http://schemas.openxmlformats.org/presentationml/2006/ole">
            <p:oleObj spid="_x0000_s82951" name="Equation" r:id="rId4" imgW="571320" imgH="393480" progId="">
              <p:embed/>
            </p:oleObj>
          </a:graphicData>
        </a:graphic>
      </p:graphicFrame>
      <p:graphicFrame>
        <p:nvGraphicFramePr>
          <p:cNvPr id="82952" name="Object 8"/>
          <p:cNvGraphicFramePr>
            <a:graphicFrameLocks noChangeAspect="1"/>
          </p:cNvGraphicFramePr>
          <p:nvPr/>
        </p:nvGraphicFramePr>
        <p:xfrm>
          <a:off x="4924425" y="1305256"/>
          <a:ext cx="2938463" cy="1144588"/>
        </p:xfrm>
        <a:graphic>
          <a:graphicData uri="http://schemas.openxmlformats.org/presentationml/2006/ole">
            <p:oleObj spid="_x0000_s82952" name="Equation" r:id="rId5" imgW="1015920" imgH="393480" progId="">
              <p:embed/>
            </p:oleObj>
          </a:graphicData>
        </a:graphic>
      </p:graphicFrame>
      <p:graphicFrame>
        <p:nvGraphicFramePr>
          <p:cNvPr id="82953" name="Object 9"/>
          <p:cNvGraphicFramePr>
            <a:graphicFrameLocks noChangeAspect="1"/>
          </p:cNvGraphicFramePr>
          <p:nvPr/>
        </p:nvGraphicFramePr>
        <p:xfrm>
          <a:off x="1233166" y="2863367"/>
          <a:ext cx="2354262" cy="590550"/>
        </p:xfrm>
        <a:graphic>
          <a:graphicData uri="http://schemas.openxmlformats.org/presentationml/2006/ole">
            <p:oleObj spid="_x0000_s82953" name="Equation" r:id="rId6" imgW="812520" imgH="203040" progId="">
              <p:embed/>
            </p:oleObj>
          </a:graphicData>
        </a:graphic>
      </p:graphicFrame>
      <p:graphicFrame>
        <p:nvGraphicFramePr>
          <p:cNvPr id="82954" name="Object 10"/>
          <p:cNvGraphicFramePr>
            <a:graphicFrameLocks noChangeAspect="1"/>
          </p:cNvGraphicFramePr>
          <p:nvPr/>
        </p:nvGraphicFramePr>
        <p:xfrm>
          <a:off x="2038008" y="3585680"/>
          <a:ext cx="1617662" cy="1144587"/>
        </p:xfrm>
        <a:graphic>
          <a:graphicData uri="http://schemas.openxmlformats.org/presentationml/2006/ole">
            <p:oleObj spid="_x0000_s82954" name="Equation" r:id="rId7" imgW="558720" imgH="393480" progId="">
              <p:embed/>
            </p:oleObj>
          </a:graphicData>
        </a:graphic>
      </p:graphicFrame>
      <p:graphicFrame>
        <p:nvGraphicFramePr>
          <p:cNvPr id="82955" name="Object 11"/>
          <p:cNvGraphicFramePr>
            <a:graphicFrameLocks noChangeAspect="1"/>
          </p:cNvGraphicFramePr>
          <p:nvPr/>
        </p:nvGraphicFramePr>
        <p:xfrm>
          <a:off x="2042791" y="4855691"/>
          <a:ext cx="1030287" cy="517525"/>
        </p:xfrm>
        <a:graphic>
          <a:graphicData uri="http://schemas.openxmlformats.org/presentationml/2006/ole">
            <p:oleObj spid="_x0000_s82955" name="Equation" r:id="rId8" imgW="355320" imgH="177480" progId="">
              <p:embed/>
            </p:oleObj>
          </a:graphicData>
        </a:graphic>
      </p:graphicFrame>
      <p:graphicFrame>
        <p:nvGraphicFramePr>
          <p:cNvPr id="82956" name="Object 12"/>
          <p:cNvGraphicFramePr>
            <a:graphicFrameLocks noChangeAspect="1"/>
          </p:cNvGraphicFramePr>
          <p:nvPr/>
        </p:nvGraphicFramePr>
        <p:xfrm>
          <a:off x="5143504" y="2446668"/>
          <a:ext cx="2870200" cy="1144588"/>
        </p:xfrm>
        <a:graphic>
          <a:graphicData uri="http://schemas.openxmlformats.org/presentationml/2006/ole">
            <p:oleObj spid="_x0000_s82956" name="Equation" r:id="rId9" imgW="990360" imgH="393480" progId="">
              <p:embed/>
            </p:oleObj>
          </a:graphicData>
        </a:graphic>
      </p:graphicFrame>
      <p:graphicFrame>
        <p:nvGraphicFramePr>
          <p:cNvPr id="82957" name="Object 13"/>
          <p:cNvGraphicFramePr>
            <a:graphicFrameLocks noChangeAspect="1"/>
          </p:cNvGraphicFramePr>
          <p:nvPr/>
        </p:nvGraphicFramePr>
        <p:xfrm>
          <a:off x="6218256" y="4731097"/>
          <a:ext cx="1068388" cy="1146175"/>
        </p:xfrm>
        <a:graphic>
          <a:graphicData uri="http://schemas.openxmlformats.org/presentationml/2006/ole">
            <p:oleObj spid="_x0000_s82957" name="Equation" r:id="rId10" imgW="368280" imgH="393480" progId="">
              <p:embed/>
            </p:oleObj>
          </a:graphicData>
        </a:graphic>
      </p:graphicFrame>
      <p:graphicFrame>
        <p:nvGraphicFramePr>
          <p:cNvPr id="82958" name="Object 14"/>
          <p:cNvGraphicFramePr>
            <a:graphicFrameLocks noChangeAspect="1"/>
          </p:cNvGraphicFramePr>
          <p:nvPr/>
        </p:nvGraphicFramePr>
        <p:xfrm>
          <a:off x="6157937" y="3589676"/>
          <a:ext cx="1985963" cy="1144588"/>
        </p:xfrm>
        <a:graphic>
          <a:graphicData uri="http://schemas.openxmlformats.org/presentationml/2006/ole">
            <p:oleObj spid="_x0000_s82958" name="Equation" r:id="rId11" imgW="685800" imgH="393480" progId="">
              <p:embed/>
            </p:oleObj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2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2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2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2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2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2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5714" name="Object 2"/>
          <p:cNvGraphicFramePr>
            <a:graphicFrameLocks noChangeAspect="1"/>
          </p:cNvGraphicFramePr>
          <p:nvPr/>
        </p:nvGraphicFramePr>
        <p:xfrm>
          <a:off x="658813" y="1000127"/>
          <a:ext cx="2500312" cy="1144588"/>
        </p:xfrm>
        <a:graphic>
          <a:graphicData uri="http://schemas.openxmlformats.org/presentationml/2006/ole">
            <p:oleObj spid="_x0000_s115714" name="Equation" r:id="rId3" imgW="863280" imgH="393480" progId="">
              <p:embed/>
            </p:oleObj>
          </a:graphicData>
        </a:graphic>
      </p:graphicFrame>
      <p:graphicFrame>
        <p:nvGraphicFramePr>
          <p:cNvPr id="115715" name="Object 3"/>
          <p:cNvGraphicFramePr>
            <a:graphicFrameLocks noChangeAspect="1"/>
          </p:cNvGraphicFramePr>
          <p:nvPr/>
        </p:nvGraphicFramePr>
        <p:xfrm>
          <a:off x="4427538" y="1276352"/>
          <a:ext cx="3821112" cy="590550"/>
        </p:xfrm>
        <a:graphic>
          <a:graphicData uri="http://schemas.openxmlformats.org/presentationml/2006/ole">
            <p:oleObj spid="_x0000_s115715" name="Equation" r:id="rId4" imgW="1320480" imgH="203040" progId="">
              <p:embed/>
            </p:oleObj>
          </a:graphicData>
        </a:graphic>
      </p:graphicFrame>
      <p:graphicFrame>
        <p:nvGraphicFramePr>
          <p:cNvPr id="115716" name="Object 4"/>
          <p:cNvGraphicFramePr>
            <a:graphicFrameLocks noChangeAspect="1"/>
          </p:cNvGraphicFramePr>
          <p:nvPr/>
        </p:nvGraphicFramePr>
        <p:xfrm>
          <a:off x="663575" y="1998665"/>
          <a:ext cx="2720975" cy="1144587"/>
        </p:xfrm>
        <a:graphic>
          <a:graphicData uri="http://schemas.openxmlformats.org/presentationml/2006/ole">
            <p:oleObj spid="_x0000_s115716" name="Equation" r:id="rId5" imgW="939600" imgH="393480" progId="">
              <p:embed/>
            </p:oleObj>
          </a:graphicData>
        </a:graphic>
      </p:graphicFrame>
      <p:graphicFrame>
        <p:nvGraphicFramePr>
          <p:cNvPr id="115717" name="Object 5"/>
          <p:cNvGraphicFramePr>
            <a:graphicFrameLocks noChangeAspect="1"/>
          </p:cNvGraphicFramePr>
          <p:nvPr/>
        </p:nvGraphicFramePr>
        <p:xfrm>
          <a:off x="1703388" y="3340102"/>
          <a:ext cx="1582737" cy="517525"/>
        </p:xfrm>
        <a:graphic>
          <a:graphicData uri="http://schemas.openxmlformats.org/presentationml/2006/ole">
            <p:oleObj spid="_x0000_s115717" name="Equation" r:id="rId6" imgW="545760" imgH="177480" progId="">
              <p:embed/>
            </p:oleObj>
          </a:graphicData>
        </a:graphic>
      </p:graphicFrame>
      <p:graphicFrame>
        <p:nvGraphicFramePr>
          <p:cNvPr id="115718" name="Object 6"/>
          <p:cNvGraphicFramePr>
            <a:graphicFrameLocks noChangeAspect="1"/>
          </p:cNvGraphicFramePr>
          <p:nvPr/>
        </p:nvGraphicFramePr>
        <p:xfrm>
          <a:off x="1665288" y="3997337"/>
          <a:ext cx="1104900" cy="1146175"/>
        </p:xfrm>
        <a:graphic>
          <a:graphicData uri="http://schemas.openxmlformats.org/presentationml/2006/ole">
            <p:oleObj spid="_x0000_s115718" name="Equation" r:id="rId7" imgW="380880" imgH="393480" progId="">
              <p:embed/>
            </p:oleObj>
          </a:graphicData>
        </a:graphic>
      </p:graphicFrame>
      <p:graphicFrame>
        <p:nvGraphicFramePr>
          <p:cNvPr id="115719" name="Object 7"/>
          <p:cNvGraphicFramePr>
            <a:graphicFrameLocks noChangeAspect="1"/>
          </p:cNvGraphicFramePr>
          <p:nvPr/>
        </p:nvGraphicFramePr>
        <p:xfrm>
          <a:off x="4819650" y="2214565"/>
          <a:ext cx="3716338" cy="590550"/>
        </p:xfrm>
        <a:graphic>
          <a:graphicData uri="http://schemas.openxmlformats.org/presentationml/2006/ole">
            <p:oleObj spid="_x0000_s115719" name="Equation" r:id="rId8" imgW="1282680" imgH="203040" progId="">
              <p:embed/>
            </p:oleObj>
          </a:graphicData>
        </a:graphic>
      </p:graphicFrame>
      <p:graphicFrame>
        <p:nvGraphicFramePr>
          <p:cNvPr id="115720" name="Object 8"/>
          <p:cNvGraphicFramePr>
            <a:graphicFrameLocks noChangeAspect="1"/>
          </p:cNvGraphicFramePr>
          <p:nvPr/>
        </p:nvGraphicFramePr>
        <p:xfrm>
          <a:off x="6229350" y="4484699"/>
          <a:ext cx="1582738" cy="515937"/>
        </p:xfrm>
        <a:graphic>
          <a:graphicData uri="http://schemas.openxmlformats.org/presentationml/2006/ole">
            <p:oleObj spid="_x0000_s115720" name="Equation" r:id="rId9" imgW="545760" imgH="177480" progId="">
              <p:embed/>
            </p:oleObj>
          </a:graphicData>
        </a:graphic>
      </p:graphicFrame>
      <p:graphicFrame>
        <p:nvGraphicFramePr>
          <p:cNvPr id="115721" name="Object 9"/>
          <p:cNvGraphicFramePr>
            <a:graphicFrameLocks noChangeAspect="1"/>
          </p:cNvGraphicFramePr>
          <p:nvPr/>
        </p:nvGraphicFramePr>
        <p:xfrm>
          <a:off x="6176991" y="3070230"/>
          <a:ext cx="2466975" cy="1144588"/>
        </p:xfrm>
        <a:graphic>
          <a:graphicData uri="http://schemas.openxmlformats.org/presentationml/2006/ole">
            <p:oleObj spid="_x0000_s115721" name="Equation" r:id="rId10" imgW="850680" imgH="393480" progId="">
              <p:embed/>
            </p:oleObj>
          </a:graphicData>
        </a:graphic>
      </p:graphicFrame>
      <p:grpSp>
        <p:nvGrpSpPr>
          <p:cNvPr id="13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4" name="Picture 7" descr="Golden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5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5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107504" y="836712"/>
            <a:ext cx="811953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4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根据题意列出比例</a:t>
            </a:r>
            <a:r>
              <a:rPr lang="en-US" altLang="zh-CN" sz="3200" dirty="0" smtClean="0">
                <a:solidFill>
                  <a:schemeClr val="tx1"/>
                </a:solidFill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</a:rPr>
              <a:t>并解比例。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7739508" y="0"/>
            <a:ext cx="1296988" cy="1296988"/>
            <a:chOff x="4784" y="0"/>
            <a:chExt cx="817" cy="817"/>
          </a:xfrm>
        </p:grpSpPr>
        <p:pic>
          <p:nvPicPr>
            <p:cNvPr id="4" name="Picture 7" descr="Golden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536100" y="1625357"/>
            <a:ext cx="56412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与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的比等于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的比。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2544317" y="2462556"/>
          <a:ext cx="2611437" cy="517525"/>
        </p:xfrm>
        <a:graphic>
          <a:graphicData uri="http://schemas.openxmlformats.org/presentationml/2006/ole">
            <p:oleObj spid="_x0000_s116738" name="Equation" r:id="rId4" imgW="901440" imgH="177480" progId="">
              <p:embed/>
            </p:oleObj>
          </a:graphicData>
        </a:graphic>
      </p:graphicFrame>
      <p:graphicFrame>
        <p:nvGraphicFramePr>
          <p:cNvPr id="116739" name="Object 7"/>
          <p:cNvGraphicFramePr>
            <a:graphicFrameLocks noChangeAspect="1"/>
          </p:cNvGraphicFramePr>
          <p:nvPr/>
        </p:nvGraphicFramePr>
        <p:xfrm>
          <a:off x="1475656" y="3414514"/>
          <a:ext cx="3421063" cy="590550"/>
        </p:xfrm>
        <a:graphic>
          <a:graphicData uri="http://schemas.openxmlformats.org/presentationml/2006/ole">
            <p:oleObj spid="_x0000_s116739" name="Equation" r:id="rId5" imgW="1180800" imgH="203040" progId="">
              <p:embed/>
            </p:oleObj>
          </a:graphicData>
        </a:graphic>
      </p:graphicFrame>
      <p:graphicFrame>
        <p:nvGraphicFramePr>
          <p:cNvPr id="116740" name="Object 8"/>
          <p:cNvGraphicFramePr>
            <a:graphicFrameLocks noChangeAspect="1"/>
          </p:cNvGraphicFramePr>
          <p:nvPr/>
        </p:nvGraphicFramePr>
        <p:xfrm>
          <a:off x="3109464" y="5649367"/>
          <a:ext cx="1212850" cy="515937"/>
        </p:xfrm>
        <a:graphic>
          <a:graphicData uri="http://schemas.openxmlformats.org/presentationml/2006/ole">
            <p:oleObj spid="_x0000_s116740" name="Equation" r:id="rId6" imgW="419040" imgH="177480" progId="">
              <p:embed/>
            </p:oleObj>
          </a:graphicData>
        </a:graphic>
      </p:graphicFrame>
      <p:graphicFrame>
        <p:nvGraphicFramePr>
          <p:cNvPr id="116741" name="Object 5"/>
          <p:cNvGraphicFramePr>
            <a:graphicFrameLocks noChangeAspect="1"/>
          </p:cNvGraphicFramePr>
          <p:nvPr/>
        </p:nvGraphicFramePr>
        <p:xfrm>
          <a:off x="3036430" y="4228628"/>
          <a:ext cx="1987550" cy="1144588"/>
        </p:xfrm>
        <a:graphic>
          <a:graphicData uri="http://schemas.openxmlformats.org/presentationml/2006/ole">
            <p:oleObj spid="_x0000_s116741" name="Equation" r:id="rId7" imgW="685800" imgH="393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6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6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6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3" name="Picture 7" descr="Golden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714348" y="785794"/>
            <a:ext cx="6346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的比等于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的比。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17762" name="Object 2"/>
          <p:cNvGraphicFramePr>
            <a:graphicFrameLocks noChangeAspect="1"/>
          </p:cNvGraphicFramePr>
          <p:nvPr/>
        </p:nvGraphicFramePr>
        <p:xfrm>
          <a:off x="1285852" y="500042"/>
          <a:ext cx="588963" cy="1143000"/>
        </p:xfrm>
        <a:graphic>
          <a:graphicData uri="http://schemas.openxmlformats.org/presentationml/2006/ole">
            <p:oleObj spid="_x0000_s117762" name="Equation" r:id="rId4" imgW="203040" imgH="393480" progId="">
              <p:embed/>
            </p:oleObj>
          </a:graphicData>
        </a:graphic>
      </p:graphicFrame>
      <p:graphicFrame>
        <p:nvGraphicFramePr>
          <p:cNvPr id="117763" name="Object 3"/>
          <p:cNvGraphicFramePr>
            <a:graphicFrameLocks noChangeAspect="1"/>
          </p:cNvGraphicFramePr>
          <p:nvPr/>
        </p:nvGraphicFramePr>
        <p:xfrm>
          <a:off x="2249488" y="500063"/>
          <a:ext cx="627062" cy="1143000"/>
        </p:xfrm>
        <a:graphic>
          <a:graphicData uri="http://schemas.openxmlformats.org/presentationml/2006/ole">
            <p:oleObj spid="_x0000_s117763" name="Equation" r:id="rId5" imgW="215640" imgH="393480" progId="">
              <p:embed/>
            </p:oleObj>
          </a:graphicData>
        </a:graphic>
      </p:graphicFrame>
      <p:graphicFrame>
        <p:nvGraphicFramePr>
          <p:cNvPr id="117764" name="Object 4"/>
          <p:cNvGraphicFramePr>
            <a:graphicFrameLocks noChangeAspect="1"/>
          </p:cNvGraphicFramePr>
          <p:nvPr/>
        </p:nvGraphicFramePr>
        <p:xfrm>
          <a:off x="5251450" y="500063"/>
          <a:ext cx="442913" cy="1143000"/>
        </p:xfrm>
        <a:graphic>
          <a:graphicData uri="http://schemas.openxmlformats.org/presentationml/2006/ole">
            <p:oleObj spid="_x0000_s117764" name="Equation" r:id="rId6" imgW="152280" imgH="393480" progId="">
              <p:embed/>
            </p:oleObj>
          </a:graphicData>
        </a:graphic>
      </p:graphicFrame>
      <p:graphicFrame>
        <p:nvGraphicFramePr>
          <p:cNvPr id="117765" name="Object 5"/>
          <p:cNvGraphicFramePr>
            <a:graphicFrameLocks noChangeAspect="1"/>
          </p:cNvGraphicFramePr>
          <p:nvPr/>
        </p:nvGraphicFramePr>
        <p:xfrm>
          <a:off x="2473325" y="1543050"/>
          <a:ext cx="2536825" cy="1146175"/>
        </p:xfrm>
        <a:graphic>
          <a:graphicData uri="http://schemas.openxmlformats.org/presentationml/2006/ole">
            <p:oleObj spid="_x0000_s117765" name="Equation" r:id="rId7" imgW="876240" imgH="393480" progId="">
              <p:embed/>
            </p:oleObj>
          </a:graphicData>
        </a:graphic>
      </p:graphicFrame>
      <p:graphicFrame>
        <p:nvGraphicFramePr>
          <p:cNvPr id="117766" name="Object 7"/>
          <p:cNvGraphicFramePr>
            <a:graphicFrameLocks noChangeAspect="1"/>
          </p:cNvGraphicFramePr>
          <p:nvPr/>
        </p:nvGraphicFramePr>
        <p:xfrm>
          <a:off x="2303468" y="2784479"/>
          <a:ext cx="3054350" cy="1144587"/>
        </p:xfrm>
        <a:graphic>
          <a:graphicData uri="http://schemas.openxmlformats.org/presentationml/2006/ole">
            <p:oleObj spid="_x0000_s117766" name="Equation" r:id="rId8" imgW="1054080" imgH="393480" progId="">
              <p:embed/>
            </p:oleObj>
          </a:graphicData>
        </a:graphic>
      </p:graphicFrame>
      <p:graphicFrame>
        <p:nvGraphicFramePr>
          <p:cNvPr id="117767" name="Object 8"/>
          <p:cNvGraphicFramePr>
            <a:graphicFrameLocks noChangeAspect="1"/>
          </p:cNvGraphicFramePr>
          <p:nvPr/>
        </p:nvGraphicFramePr>
        <p:xfrm>
          <a:off x="3497264" y="5270500"/>
          <a:ext cx="1360488" cy="515938"/>
        </p:xfrm>
        <a:graphic>
          <a:graphicData uri="http://schemas.openxmlformats.org/presentationml/2006/ole">
            <p:oleObj spid="_x0000_s117767" name="Equation" r:id="rId9" imgW="469800" imgH="177480" progId="">
              <p:embed/>
            </p:oleObj>
          </a:graphicData>
        </a:graphic>
      </p:graphicFrame>
      <p:graphicFrame>
        <p:nvGraphicFramePr>
          <p:cNvPr id="117768" name="Object 8"/>
          <p:cNvGraphicFramePr>
            <a:graphicFrameLocks noChangeAspect="1"/>
          </p:cNvGraphicFramePr>
          <p:nvPr/>
        </p:nvGraphicFramePr>
        <p:xfrm>
          <a:off x="3508382" y="3927475"/>
          <a:ext cx="2135188" cy="1144588"/>
        </p:xfrm>
        <a:graphic>
          <a:graphicData uri="http://schemas.openxmlformats.org/presentationml/2006/ole">
            <p:oleObj spid="_x0000_s117768" name="Equation" r:id="rId10" imgW="736560" imgH="393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7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7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7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3" name="AutoShape 9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6" name="Picture 7" descr="Golden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-71470" y="857232"/>
            <a:ext cx="891462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比例的两个内项分别是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两个外项分别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/>
        </p:nvGraphicFramePr>
        <p:xfrm>
          <a:off x="4645025" y="714375"/>
          <a:ext cx="441325" cy="1143000"/>
        </p:xfrm>
        <a:graphic>
          <a:graphicData uri="http://schemas.openxmlformats.org/presentationml/2006/ole">
            <p:oleObj spid="_x0000_s118786" name="Equation" r:id="rId5" imgW="152280" imgH="393480" progId="">
              <p:embed/>
            </p:oleObj>
          </a:graphicData>
        </a:graphic>
      </p:graphicFrame>
      <p:graphicFrame>
        <p:nvGraphicFramePr>
          <p:cNvPr id="10" name="Object 3"/>
          <p:cNvGraphicFramePr>
            <a:graphicFrameLocks noChangeAspect="1"/>
          </p:cNvGraphicFramePr>
          <p:nvPr/>
        </p:nvGraphicFramePr>
        <p:xfrm>
          <a:off x="5681663" y="714375"/>
          <a:ext cx="406400" cy="1143000"/>
        </p:xfrm>
        <a:graphic>
          <a:graphicData uri="http://schemas.openxmlformats.org/presentationml/2006/ole">
            <p:oleObj spid="_x0000_s118787" name="Equation" r:id="rId6" imgW="139680" imgH="393480" progId="">
              <p:embed/>
            </p:oleObj>
          </a:graphicData>
        </a:graphic>
      </p:graphicFrame>
      <p:graphicFrame>
        <p:nvGraphicFramePr>
          <p:cNvPr id="11" name="Object 4"/>
          <p:cNvGraphicFramePr>
            <a:graphicFrameLocks noChangeAspect="1"/>
          </p:cNvGraphicFramePr>
          <p:nvPr/>
        </p:nvGraphicFramePr>
        <p:xfrm>
          <a:off x="1517650" y="1500188"/>
          <a:ext cx="406400" cy="1143000"/>
        </p:xfrm>
        <a:graphic>
          <a:graphicData uri="http://schemas.openxmlformats.org/presentationml/2006/ole">
            <p:oleObj spid="_x0000_s118788" name="Equation" r:id="rId7" imgW="139680" imgH="393480" progId="">
              <p:embed/>
            </p:oleObj>
          </a:graphicData>
        </a:graphic>
      </p:graphicFrame>
      <p:graphicFrame>
        <p:nvGraphicFramePr>
          <p:cNvPr id="118789" name="Object 5"/>
          <p:cNvGraphicFramePr>
            <a:graphicFrameLocks noChangeAspect="1"/>
          </p:cNvGraphicFramePr>
          <p:nvPr/>
        </p:nvGraphicFramePr>
        <p:xfrm>
          <a:off x="3032125" y="1900238"/>
          <a:ext cx="2132013" cy="1146175"/>
        </p:xfrm>
        <a:graphic>
          <a:graphicData uri="http://schemas.openxmlformats.org/presentationml/2006/ole">
            <p:oleObj spid="_x0000_s118789" name="Equation" r:id="rId8" imgW="736560" imgH="393480" progId="">
              <p:embed/>
            </p:oleObj>
          </a:graphicData>
        </a:graphic>
      </p:graphicFrame>
      <p:graphicFrame>
        <p:nvGraphicFramePr>
          <p:cNvPr id="118790" name="Object 7"/>
          <p:cNvGraphicFramePr>
            <a:graphicFrameLocks noChangeAspect="1"/>
          </p:cNvGraphicFramePr>
          <p:nvPr/>
        </p:nvGraphicFramePr>
        <p:xfrm>
          <a:off x="2643174" y="3141663"/>
          <a:ext cx="2649537" cy="1144587"/>
        </p:xfrm>
        <a:graphic>
          <a:graphicData uri="http://schemas.openxmlformats.org/presentationml/2006/ole">
            <p:oleObj spid="_x0000_s118790" name="Equation" r:id="rId9" imgW="914400" imgH="393480" progId="">
              <p:embed/>
            </p:oleObj>
          </a:graphicData>
        </a:graphic>
      </p:graphicFrame>
      <p:graphicFrame>
        <p:nvGraphicFramePr>
          <p:cNvPr id="118791" name="Object 8"/>
          <p:cNvGraphicFramePr>
            <a:graphicFrameLocks noChangeAspect="1"/>
          </p:cNvGraphicFramePr>
          <p:nvPr/>
        </p:nvGraphicFramePr>
        <p:xfrm>
          <a:off x="3643306" y="5314950"/>
          <a:ext cx="1103312" cy="1141413"/>
        </p:xfrm>
        <a:graphic>
          <a:graphicData uri="http://schemas.openxmlformats.org/presentationml/2006/ole">
            <p:oleObj spid="_x0000_s118791" name="Equation" r:id="rId10" imgW="380880" imgH="393480" progId="">
              <p:embed/>
            </p:oleObj>
          </a:graphicData>
        </a:graphic>
      </p:graphicFrame>
      <p:graphicFrame>
        <p:nvGraphicFramePr>
          <p:cNvPr id="118792" name="Object 8"/>
          <p:cNvGraphicFramePr>
            <a:graphicFrameLocks noChangeAspect="1"/>
          </p:cNvGraphicFramePr>
          <p:nvPr/>
        </p:nvGraphicFramePr>
        <p:xfrm>
          <a:off x="3643306" y="4214818"/>
          <a:ext cx="1914525" cy="1144587"/>
        </p:xfrm>
        <a:graphic>
          <a:graphicData uri="http://schemas.openxmlformats.org/presentationml/2006/ole">
            <p:oleObj spid="_x0000_s118792" name="Equation" r:id="rId11" imgW="660240" imgH="393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8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8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8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8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>
                  <a:ea typeface="黑体" pitchFamily="49" charset="-122"/>
                </a:rPr>
                <a:t>学 习 新 知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14282" y="785794"/>
            <a:ext cx="4500594" cy="1000132"/>
            <a:chOff x="2357422" y="2928934"/>
            <a:chExt cx="4500594" cy="1000132"/>
          </a:xfrm>
        </p:grpSpPr>
        <p:sp>
          <p:nvSpPr>
            <p:cNvPr id="11" name="圆角矩形 10"/>
            <p:cNvSpPr/>
            <p:nvPr/>
          </p:nvSpPr>
          <p:spPr>
            <a:xfrm>
              <a:off x="2357422" y="2928934"/>
              <a:ext cx="4500594" cy="1000132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2740408" y="2967335"/>
              <a:ext cx="366318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知识大比拼</a:t>
              </a:r>
              <a:endPara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714480" y="2143116"/>
            <a:ext cx="535785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15∶3=(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)∶(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2∶3=(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)÷(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2=(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)∶2=(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)÷6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428992" y="250030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857752" y="2500306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214678" y="350043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714876" y="3500438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786050" y="4487299"/>
            <a:ext cx="6591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0.4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786314" y="4487299"/>
            <a:ext cx="6591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1.2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2" grpId="0"/>
      <p:bldP spid="33" grpId="0"/>
      <p:bldP spid="34" grpId="0"/>
      <p:bldP spid="3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0" y="57148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（情景题）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生活中的数学。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6654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71406" y="1071546"/>
            <a:ext cx="8858280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幸福小区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号楼实际高度为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它的高度与模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型高度的比是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600∶1,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模型的高度是多少厘米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Rectangle 10"/>
          <p:cNvSpPr>
            <a:spLocks noChangeArrowheads="1"/>
          </p:cNvSpPr>
          <p:nvPr/>
        </p:nvSpPr>
        <p:spPr bwMode="auto">
          <a:xfrm>
            <a:off x="1773254" y="2653747"/>
            <a:ext cx="48878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解：设模型的高度是</a:t>
            </a:r>
            <a:r>
              <a:rPr lang="en-US" altLang="zh-CN" sz="3200" i="1" dirty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米。</a:t>
            </a:r>
          </a:p>
        </p:txBody>
      </p:sp>
      <p:sp>
        <p:nvSpPr>
          <p:cNvPr id="25" name="Rectangle 11"/>
          <p:cNvSpPr>
            <a:spLocks noChangeArrowheads="1"/>
          </p:cNvSpPr>
          <p:nvPr/>
        </p:nvSpPr>
        <p:spPr bwMode="auto">
          <a:xfrm>
            <a:off x="2611454" y="3301447"/>
            <a:ext cx="21852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altLang="zh-CN" sz="3200" b="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600:1 = 45:</a:t>
            </a:r>
            <a:r>
              <a:rPr lang="en-US" altLang="zh-CN" sz="3200" i="1" dirty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</a:p>
        </p:txBody>
      </p:sp>
      <p:sp>
        <p:nvSpPr>
          <p:cNvPr id="28" name="Rectangle 24"/>
          <p:cNvSpPr>
            <a:spLocks noChangeArrowheads="1"/>
          </p:cNvSpPr>
          <p:nvPr/>
        </p:nvSpPr>
        <p:spPr bwMode="auto">
          <a:xfrm>
            <a:off x="2725754" y="3987233"/>
            <a:ext cx="24176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600</a:t>
            </a:r>
            <a:r>
              <a:rPr lang="en-US" altLang="zh-CN" sz="3200" i="1" dirty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= 45×1</a:t>
            </a:r>
          </a:p>
        </p:txBody>
      </p:sp>
      <p:sp>
        <p:nvSpPr>
          <p:cNvPr id="30" name="Rectangle 26"/>
          <p:cNvSpPr>
            <a:spLocks noChangeArrowheads="1"/>
          </p:cNvSpPr>
          <p:nvPr/>
        </p:nvSpPr>
        <p:spPr bwMode="auto">
          <a:xfrm>
            <a:off x="3297254" y="4701613"/>
            <a:ext cx="17123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altLang="zh-CN" sz="3200" i="1" dirty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= 0.075</a:t>
            </a:r>
          </a:p>
        </p:txBody>
      </p:sp>
      <p:sp>
        <p:nvSpPr>
          <p:cNvPr id="31" name="Rectangle 31"/>
          <p:cNvSpPr>
            <a:spLocks noChangeArrowheads="1"/>
          </p:cNvSpPr>
          <p:nvPr/>
        </p:nvSpPr>
        <p:spPr bwMode="auto">
          <a:xfrm>
            <a:off x="1500166" y="5844621"/>
            <a:ext cx="517321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答：模型的高度是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7.5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厘米。</a:t>
            </a:r>
          </a:p>
        </p:txBody>
      </p:sp>
      <p:sp>
        <p:nvSpPr>
          <p:cNvPr id="32" name="Rectangle 26"/>
          <p:cNvSpPr>
            <a:spLocks noChangeArrowheads="1"/>
          </p:cNvSpPr>
          <p:nvPr/>
        </p:nvSpPr>
        <p:spPr bwMode="auto">
          <a:xfrm>
            <a:off x="2935304" y="5286388"/>
            <a:ext cx="302358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0.075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=7.5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厘米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17" grpId="0"/>
      <p:bldP spid="24" grpId="0"/>
      <p:bldP spid="25" grpId="0"/>
      <p:bldP spid="28" grpId="0"/>
      <p:bldP spid="30" grpId="0"/>
      <p:bldP spid="31" grpId="0"/>
      <p:bldP spid="3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26" name="AutoShape 9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7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214282" y="428604"/>
            <a:ext cx="8929718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有大、小两个圆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大圆直径是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 cm,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大圆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周长与小圆周长之比是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2∶1,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求小圆的直径。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543050" y="2082243"/>
            <a:ext cx="470994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解：设小圆直径为</a:t>
            </a:r>
            <a:r>
              <a:rPr lang="en-US" altLang="zh-CN" sz="3200" i="1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 </a:t>
            </a:r>
            <a:r>
              <a:rPr lang="en-US" altLang="zh-CN" sz="3200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2781300" y="2844237"/>
            <a:ext cx="162576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altLang="zh-CN" sz="3200" b="0" dirty="0">
                <a:latin typeface="华文楷体" pitchFamily="2" charset="-122"/>
                <a:ea typeface="华文楷体" pitchFamily="2" charset="-122"/>
              </a:rPr>
              <a:t>2:1 = 8:</a:t>
            </a:r>
            <a:r>
              <a:rPr lang="en-US" altLang="zh-CN" sz="3200" i="1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2819400" y="3434787"/>
            <a:ext cx="194316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 = 8×1 </a:t>
            </a:r>
          </a:p>
        </p:txBody>
      </p:sp>
      <p:sp>
        <p:nvSpPr>
          <p:cNvPr id="13" name="Rectangle 25"/>
          <p:cNvSpPr>
            <a:spLocks noChangeArrowheads="1"/>
          </p:cNvSpPr>
          <p:nvPr/>
        </p:nvSpPr>
        <p:spPr bwMode="auto">
          <a:xfrm>
            <a:off x="3028950" y="4004700"/>
            <a:ext cx="22509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altLang="zh-CN" sz="3200" i="1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 = 8×1÷2</a:t>
            </a:r>
          </a:p>
        </p:txBody>
      </p:sp>
      <p:sp>
        <p:nvSpPr>
          <p:cNvPr id="14" name="Rectangle 26"/>
          <p:cNvSpPr>
            <a:spLocks noChangeArrowheads="1"/>
          </p:cNvSpPr>
          <p:nvPr/>
        </p:nvSpPr>
        <p:spPr bwMode="auto">
          <a:xfrm>
            <a:off x="3067050" y="4558737"/>
            <a:ext cx="106150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altLang="zh-CN" sz="3200" i="1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 = 4</a:t>
            </a:r>
          </a:p>
        </p:txBody>
      </p:sp>
      <p:sp>
        <p:nvSpPr>
          <p:cNvPr id="15" name="Rectangle 31"/>
          <p:cNvSpPr>
            <a:spLocks noChangeArrowheads="1"/>
          </p:cNvSpPr>
          <p:nvPr/>
        </p:nvSpPr>
        <p:spPr bwMode="auto">
          <a:xfrm>
            <a:off x="2047875" y="5214950"/>
            <a:ext cx="425148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答：小圆直径是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4 </a:t>
            </a:r>
            <a:r>
              <a:rPr lang="en-US" altLang="zh-CN" sz="3200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5" name="Group 14"/>
          <p:cNvGrpSpPr>
            <a:grpSpLocks/>
          </p:cNvGrpSpPr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  <p:sp>
        <p:nvSpPr>
          <p:cNvPr id="12" name="Rectangle 22"/>
          <p:cNvSpPr>
            <a:spLocks noChangeArrowheads="1"/>
          </p:cNvSpPr>
          <p:nvPr/>
        </p:nvSpPr>
        <p:spPr bwMode="auto">
          <a:xfrm>
            <a:off x="-34356" y="803782"/>
            <a:ext cx="928687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6.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（竞赛题）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学校原有足球、篮球一共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20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个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足球与篮球个数之比是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7∶3,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后来又买回一些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足球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这时足球与两种球总个数之比是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4∶5,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求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又买回多少个足球。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1" name="Group 8"/>
          <p:cNvGrpSpPr>
            <a:grpSpLocks/>
          </p:cNvGrpSpPr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13" name="AutoShape 9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4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608522" y="2930413"/>
            <a:ext cx="44775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解：设原来有</a:t>
            </a:r>
            <a:r>
              <a:rPr lang="en-US" altLang="zh-CN" sz="3200" i="1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个足球。</a:t>
            </a: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1846772" y="3611451"/>
            <a:ext cx="19928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altLang="zh-CN" sz="3200" i="1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b="0" dirty="0">
                <a:latin typeface="华文楷体" pitchFamily="2" charset="-122"/>
                <a:ea typeface="华文楷体" pitchFamily="2" charset="-122"/>
              </a:rPr>
              <a:t>:20 = 7:10</a:t>
            </a:r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1923979" y="4287727"/>
            <a:ext cx="232788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en-US" altLang="zh-CN" sz="3200" i="1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 = 20×7 </a:t>
            </a:r>
          </a:p>
        </p:txBody>
      </p:sp>
      <p:sp>
        <p:nvSpPr>
          <p:cNvPr id="20" name="Rectangle 25"/>
          <p:cNvSpPr>
            <a:spLocks noChangeArrowheads="1"/>
          </p:cNvSpPr>
          <p:nvPr/>
        </p:nvSpPr>
        <p:spPr bwMode="auto">
          <a:xfrm>
            <a:off x="2371079" y="4995754"/>
            <a:ext cx="125386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altLang="zh-CN" sz="3200" i="1" dirty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 = 14</a:t>
            </a:r>
          </a:p>
        </p:txBody>
      </p:sp>
      <p:sp>
        <p:nvSpPr>
          <p:cNvPr id="21" name="Rectangle 31"/>
          <p:cNvSpPr>
            <a:spLocks noChangeArrowheads="1"/>
          </p:cNvSpPr>
          <p:nvPr/>
        </p:nvSpPr>
        <p:spPr bwMode="auto">
          <a:xfrm>
            <a:off x="822836" y="5580529"/>
            <a:ext cx="426270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答：又买回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个足球。</a:t>
            </a: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4715436" y="4424250"/>
            <a:ext cx="347723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6 ×4</a:t>
            </a:r>
            <a:r>
              <a:rPr lang="en-US" altLang="en-US" sz="3200" dirty="0"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14=10(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个）</a:t>
            </a: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4620186" y="3651703"/>
            <a:ext cx="45608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(5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4) ×(20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14)=6(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个）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  <p:bldP spid="19" grpId="0"/>
      <p:bldP spid="20" grpId="0"/>
      <p:bldP spid="21" grpId="0"/>
      <p:bldP spid="22" grpId="0"/>
      <p:bldP spid="2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57224" y="714356"/>
            <a:ext cx="7199313" cy="785818"/>
            <a:chOff x="857224" y="714356"/>
            <a:chExt cx="7199313" cy="785818"/>
          </a:xfrm>
        </p:grpSpPr>
        <p:sp>
          <p:nvSpPr>
            <p:cNvPr id="3" name="圆角矩形 2"/>
            <p:cNvSpPr/>
            <p:nvPr/>
          </p:nvSpPr>
          <p:spPr>
            <a:xfrm>
              <a:off x="1357290" y="714356"/>
              <a:ext cx="6286544" cy="785818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Rectangle 4"/>
            <p:cNvSpPr>
              <a:spLocks noChangeArrowheads="1"/>
            </p:cNvSpPr>
            <p:nvPr/>
          </p:nvSpPr>
          <p:spPr bwMode="auto">
            <a:xfrm>
              <a:off x="857224" y="785794"/>
              <a:ext cx="7199313" cy="579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3200" dirty="0">
                  <a:solidFill>
                    <a:srgbClr val="000099"/>
                  </a:solidFill>
                  <a:latin typeface="华文楷体" pitchFamily="2" charset="-122"/>
                  <a:ea typeface="华文楷体" pitchFamily="2" charset="-122"/>
                </a:rPr>
                <a:t>     求比例中的未知项，叫做</a:t>
              </a:r>
              <a:r>
                <a:rPr lang="zh-CN" altLang="en-US" sz="3200" dirty="0">
                  <a:solidFill>
                    <a:srgbClr val="FF3300"/>
                  </a:solidFill>
                  <a:latin typeface="华文楷体" pitchFamily="2" charset="-122"/>
                  <a:ea typeface="华文楷体" pitchFamily="2" charset="-122"/>
                </a:rPr>
                <a:t>解比例</a:t>
              </a:r>
              <a:r>
                <a:rPr lang="zh-CN" altLang="en-US" sz="3200" b="0" dirty="0">
                  <a:solidFill>
                    <a:srgbClr val="0000CC"/>
                  </a:solidFill>
                  <a:latin typeface="华文楷体" pitchFamily="2" charset="-122"/>
                  <a:ea typeface="华文楷体" pitchFamily="2" charset="-122"/>
                </a:rPr>
                <a:t>。</a:t>
              </a:r>
              <a:r>
                <a:rPr lang="zh-CN" altLang="en-US" sz="3200" b="0" dirty="0">
                  <a:solidFill>
                    <a:srgbClr val="33CC33"/>
                  </a:solidFill>
                  <a:latin typeface="华文楷体" pitchFamily="2" charset="-122"/>
                  <a:ea typeface="华文楷体" pitchFamily="2" charset="-122"/>
                </a:rPr>
                <a:t>  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9444" y="1785926"/>
            <a:ext cx="5000628" cy="4357694"/>
            <a:chOff x="0" y="1785926"/>
            <a:chExt cx="5000628" cy="4357694"/>
          </a:xfrm>
        </p:grpSpPr>
        <p:sp>
          <p:nvSpPr>
            <p:cNvPr id="6" name="圆角矩形 5"/>
            <p:cNvSpPr/>
            <p:nvPr/>
          </p:nvSpPr>
          <p:spPr>
            <a:xfrm>
              <a:off x="0" y="1785926"/>
              <a:ext cx="4929190" cy="4357694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2033386"/>
              <a:ext cx="5000628" cy="3637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 smtClean="0"/>
                <a:t>    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法国巴黎的埃菲尔铁塔</a:t>
              </a:r>
              <a:endParaRPr lang="en-US" altLang="zh-CN" sz="3200" dirty="0" smtClean="0">
                <a:solidFill>
                  <a:schemeClr val="tx1"/>
                </a:solidFill>
                <a:latin typeface="+mj-ea"/>
                <a:ea typeface="+mj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高度约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320 m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。北京的世界</a:t>
              </a:r>
              <a:endParaRPr lang="en-US" altLang="zh-CN" sz="3200" dirty="0" smtClean="0">
                <a:solidFill>
                  <a:schemeClr val="tx1"/>
                </a:solidFill>
                <a:latin typeface="+mj-ea"/>
                <a:ea typeface="+mj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公园里有一座埃菲尔铁塔</a:t>
              </a:r>
              <a:endParaRPr lang="en-US" altLang="zh-CN" sz="3200" dirty="0" smtClean="0">
                <a:solidFill>
                  <a:schemeClr val="tx1"/>
                </a:solidFill>
                <a:latin typeface="+mj-ea"/>
                <a:ea typeface="+mj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的模型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它的高度与原塔高</a:t>
              </a:r>
              <a:endParaRPr lang="en-US" altLang="zh-CN" sz="3200" dirty="0" smtClean="0">
                <a:solidFill>
                  <a:schemeClr val="tx1"/>
                </a:solidFill>
                <a:latin typeface="+mj-ea"/>
                <a:ea typeface="+mj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度的比是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1∶10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。这座模型</a:t>
              </a:r>
              <a:endParaRPr lang="en-US" altLang="zh-CN" sz="3200" dirty="0" smtClean="0">
                <a:solidFill>
                  <a:schemeClr val="tx1"/>
                </a:solidFill>
                <a:latin typeface="+mj-ea"/>
                <a:ea typeface="+mj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高多少米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?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9" name="Picture 16" descr="埃菲尔铁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1785926"/>
            <a:ext cx="2786082" cy="4193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285852" y="699661"/>
            <a:ext cx="6072230" cy="648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0000" tIns="46800" rIns="90000" bIns="46800" anchor="ctr">
            <a:spAutoFit/>
          </a:bodyPr>
          <a:lstStyle/>
          <a:p>
            <a:pPr algn="l"/>
            <a:r>
              <a:rPr lang="zh-CN" altLang="en-US" sz="3600" b="0" dirty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600" b="0" dirty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3600" b="0" dirty="0">
                <a:latin typeface="华文楷体" pitchFamily="2" charset="-122"/>
                <a:ea typeface="华文楷体" pitchFamily="2" charset="-122"/>
              </a:rPr>
              <a:t>设这座模型的高度</a:t>
            </a:r>
            <a:r>
              <a:rPr lang="zh-CN" altLang="en-US" sz="3600" b="0" dirty="0" smtClean="0"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6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zh-CN" altLang="en-US" sz="3600" b="0" dirty="0" smtClean="0">
                <a:latin typeface="华文楷体" pitchFamily="2" charset="-122"/>
                <a:ea typeface="华文楷体" pitchFamily="2" charset="-122"/>
              </a:rPr>
              <a:t>米</a:t>
            </a:r>
            <a:r>
              <a:rPr lang="zh-CN" altLang="en-US" sz="3600" b="0" dirty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6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2370119" y="1571604"/>
            <a:ext cx="2887627" cy="648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6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600" b="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600" b="0" dirty="0">
                <a:latin typeface="华文楷体" pitchFamily="2" charset="-122"/>
                <a:ea typeface="华文楷体" pitchFamily="2" charset="-122"/>
              </a:rPr>
              <a:t>: 320 = 1 : 10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2928926" y="2395517"/>
            <a:ext cx="2685648" cy="648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600" b="0" dirty="0" smtClean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en-US" altLang="zh-CN" sz="36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600" b="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600" b="0" dirty="0">
                <a:latin typeface="华文楷体" pitchFamily="2" charset="-122"/>
                <a:ea typeface="华文楷体" pitchFamily="2" charset="-122"/>
              </a:rPr>
              <a:t>= 320×1</a:t>
            </a: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3357554" y="3368654"/>
            <a:ext cx="810135" cy="648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6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600" b="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600" b="0" dirty="0"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  <p:grpSp>
        <p:nvGrpSpPr>
          <p:cNvPr id="6" name="Group 12"/>
          <p:cNvGrpSpPr>
            <a:grpSpLocks/>
          </p:cNvGrpSpPr>
          <p:nvPr/>
        </p:nvGrpSpPr>
        <p:grpSpPr bwMode="auto">
          <a:xfrm>
            <a:off x="4238618" y="3159108"/>
            <a:ext cx="1509713" cy="1127126"/>
            <a:chOff x="4020" y="2739"/>
            <a:chExt cx="951" cy="710"/>
          </a:xfrm>
        </p:grpSpPr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4020" y="2739"/>
              <a:ext cx="951" cy="4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600" b="0">
                  <a:latin typeface="华文楷体" pitchFamily="2" charset="-122"/>
                  <a:ea typeface="华文楷体" pitchFamily="2" charset="-122"/>
                </a:rPr>
                <a:t>320×1</a:t>
              </a:r>
            </a:p>
          </p:txBody>
        </p:sp>
        <p:sp>
          <p:nvSpPr>
            <p:cNvPr id="8" name="Line 10"/>
            <p:cNvSpPr>
              <a:spLocks noChangeShapeType="1"/>
            </p:cNvSpPr>
            <p:nvPr/>
          </p:nvSpPr>
          <p:spPr bwMode="auto">
            <a:xfrm>
              <a:off x="4041" y="3063"/>
              <a:ext cx="887" cy="1"/>
            </a:xfrm>
            <a:prstGeom prst="line">
              <a:avLst/>
            </a:pr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 sz="36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4289" y="3040"/>
              <a:ext cx="387" cy="4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3600" b="0">
                  <a:latin typeface="华文楷体" pitchFamily="2" charset="-122"/>
                  <a:ea typeface="华文楷体" pitchFamily="2" charset="-122"/>
                </a:rPr>
                <a:t>10</a:t>
              </a:r>
            </a:p>
          </p:txBody>
        </p:sp>
      </p:grp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3378191" y="4192567"/>
            <a:ext cx="1242946" cy="648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600" b="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600" b="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600" b="0" dirty="0">
                <a:latin typeface="华文楷体" pitchFamily="2" charset="-122"/>
                <a:ea typeface="华文楷体" pitchFamily="2" charset="-122"/>
              </a:rPr>
              <a:t>=32</a:t>
            </a: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1957369" y="5200629"/>
            <a:ext cx="4418012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l"/>
            <a:r>
              <a:rPr lang="zh-CN" altLang="en-US" sz="3600" b="0" dirty="0">
                <a:latin typeface="华文楷体" pitchFamily="2" charset="-122"/>
                <a:ea typeface="华文楷体" pitchFamily="2" charset="-122"/>
              </a:rPr>
              <a:t>答</a:t>
            </a:r>
            <a:r>
              <a:rPr lang="en-US" altLang="zh-CN" sz="3600" b="0" dirty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3600" b="0" dirty="0">
                <a:latin typeface="华文楷体" pitchFamily="2" charset="-122"/>
                <a:ea typeface="华文楷体" pitchFamily="2" charset="-122"/>
              </a:rPr>
              <a:t>这座模型高</a:t>
            </a:r>
            <a:r>
              <a:rPr lang="en-US" altLang="zh-CN" sz="3600" b="0" dirty="0">
                <a:latin typeface="华文楷体" pitchFamily="2" charset="-122"/>
                <a:ea typeface="华文楷体" pitchFamily="2" charset="-122"/>
              </a:rPr>
              <a:t>32</a:t>
            </a:r>
            <a:r>
              <a:rPr lang="zh-CN" altLang="en-US" sz="3600" b="0" dirty="0">
                <a:latin typeface="华文楷体" pitchFamily="2" charset="-122"/>
                <a:ea typeface="华文楷体" pitchFamily="2" charset="-122"/>
              </a:rPr>
              <a:t>米。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496" y="764704"/>
            <a:ext cx="9144032" cy="2510293"/>
            <a:chOff x="-428628" y="1979150"/>
            <a:chExt cx="9144032" cy="2510293"/>
          </a:xfrm>
        </p:grpSpPr>
        <p:sp>
          <p:nvSpPr>
            <p:cNvPr id="3" name="圆角矩形 2"/>
            <p:cNvSpPr/>
            <p:nvPr/>
          </p:nvSpPr>
          <p:spPr>
            <a:xfrm>
              <a:off x="-393100" y="1979150"/>
              <a:ext cx="8964488" cy="250033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-428628" y="2033386"/>
              <a:ext cx="9144032" cy="2456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中国第一辆月球车“玉兔号”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(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模型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)1∶8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珍藏版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车长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30 cm,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车宽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18</a:t>
              </a:r>
              <a:r>
                <a:rPr lang="en-US" altLang="zh-CN" sz="3200" i="1" dirty="0" smtClean="0">
                  <a:solidFill>
                    <a:schemeClr val="tx1"/>
                  </a:solidFill>
                  <a:latin typeface="+mj-ea"/>
                  <a:ea typeface="+mj-ea"/>
                </a:rPr>
                <a:t>.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2 cm,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车高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21 cm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。你能求出“玉兔号”月球车的实际长、宽、高各是多少吗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? 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104450" name="Picture 2" descr="C:\Users\Administrator\Desktop\u=1436350730,4249435016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2714620"/>
            <a:ext cx="4286280" cy="355842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4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785794"/>
            <a:ext cx="84296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设“玉兔号”月球车的实际长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宽、高分别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</a:t>
            </a:r>
          </a:p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 </a:t>
            </a:r>
            <a:r>
              <a:rPr lang="en-US" altLang="zh-CN" sz="3200" i="1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cm,y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</a:t>
            </a:r>
            <a:r>
              <a:rPr lang="en-US" altLang="zh-CN" sz="3200" i="1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cm,z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cm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142844" y="1835056"/>
            <a:ext cx="35004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长：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30∶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=1∶8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     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=240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240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=2.4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</a:t>
            </a:r>
            <a:endParaRPr lang="zh-CN" altLang="zh-CN" sz="3200" i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71934" y="1857364"/>
            <a:ext cx="37862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宽：</a:t>
            </a:r>
            <a:r>
              <a:rPr lang="en-US" altLang="zh-CN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18</a:t>
            </a:r>
            <a:r>
              <a:rPr lang="en-US" altLang="zh-CN" sz="3200" i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2∶</a:t>
            </a:r>
            <a:r>
              <a:rPr lang="en-US" altLang="zh-CN" sz="3200" i="1" dirty="0" smtClean="0">
                <a:solidFill>
                  <a:srgbClr val="0070C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=1∶8</a:t>
            </a:r>
            <a:r>
              <a:rPr lang="zh-CN" altLang="zh-CN" sz="3200" i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                     </a:t>
            </a:r>
            <a:r>
              <a:rPr lang="en-US" altLang="zh-CN" sz="3200" i="1" dirty="0" smtClean="0">
                <a:solidFill>
                  <a:srgbClr val="0070C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=145</a:t>
            </a:r>
            <a:r>
              <a:rPr lang="en-US" altLang="zh-CN" sz="3200" i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i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      145</a:t>
            </a:r>
            <a:r>
              <a:rPr lang="en-US" altLang="zh-CN" sz="3200" i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6 </a:t>
            </a:r>
            <a:r>
              <a:rPr lang="en-US" altLang="zh-CN" sz="3200" i="1" dirty="0" smtClean="0">
                <a:solidFill>
                  <a:srgbClr val="0070C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en-US" altLang="zh-CN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=1</a:t>
            </a:r>
            <a:r>
              <a:rPr lang="en-US" altLang="zh-CN" sz="3200" i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456 </a:t>
            </a:r>
            <a:r>
              <a:rPr lang="en-US" altLang="zh-CN" sz="3200" i="1" dirty="0" smtClean="0">
                <a:solidFill>
                  <a:srgbClr val="0070C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</a:t>
            </a:r>
            <a:endParaRPr lang="zh-CN" altLang="zh-CN" sz="3200" i="1" dirty="0">
              <a:solidFill>
                <a:srgbClr val="0070C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4282" y="4000504"/>
            <a:ext cx="35004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高：</a:t>
            </a:r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21∶</a:t>
            </a:r>
            <a:r>
              <a:rPr lang="en-US" altLang="zh-CN" sz="3200" i="1" dirty="0" smtClean="0">
                <a:solidFill>
                  <a:srgbClr val="7030A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z</a:t>
            </a:r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=1∶8</a:t>
            </a:r>
            <a:r>
              <a:rPr lang="zh-CN" altLang="zh-CN" sz="3200" i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                  </a:t>
            </a:r>
            <a:r>
              <a:rPr lang="en-US" altLang="zh-CN" sz="3200" i="1" dirty="0" smtClean="0">
                <a:solidFill>
                  <a:srgbClr val="7030A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z</a:t>
            </a:r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=168</a:t>
            </a:r>
            <a:r>
              <a:rPr lang="zh-CN" altLang="zh-CN" sz="3200" i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      168 </a:t>
            </a:r>
            <a:r>
              <a:rPr lang="en-US" altLang="zh-CN" sz="3200" i="1" dirty="0" smtClean="0">
                <a:solidFill>
                  <a:srgbClr val="7030A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cm</a:t>
            </a:r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=1</a:t>
            </a:r>
            <a:r>
              <a:rPr lang="en-US" altLang="zh-CN" sz="3200" i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68 </a:t>
            </a:r>
            <a:r>
              <a:rPr lang="en-US" altLang="zh-CN" sz="3200" i="1" dirty="0" smtClean="0">
                <a:solidFill>
                  <a:srgbClr val="7030A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</a:t>
            </a:r>
            <a:endParaRPr lang="zh-CN" altLang="zh-CN" sz="3200" i="1" dirty="0">
              <a:solidFill>
                <a:srgbClr val="7030A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57686" y="435769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玉兔号”月球车的实际长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2.4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，宽是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1.456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，高是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1.68 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285720" y="857232"/>
            <a:ext cx="2643206" cy="1000132"/>
            <a:chOff x="3214678" y="2928934"/>
            <a:chExt cx="2643206" cy="1000132"/>
          </a:xfrm>
        </p:grpSpPr>
        <p:sp>
          <p:nvSpPr>
            <p:cNvPr id="21" name="圆角矩形 20"/>
            <p:cNvSpPr/>
            <p:nvPr/>
          </p:nvSpPr>
          <p:spPr>
            <a:xfrm>
              <a:off x="3214678" y="2928934"/>
              <a:ext cx="2643206" cy="1000132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3436111" y="2967335"/>
              <a:ext cx="227177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解比例</a:t>
              </a:r>
              <a:endPara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graphicFrame>
        <p:nvGraphicFramePr>
          <p:cNvPr id="105474" name="Object 2"/>
          <p:cNvGraphicFramePr>
            <a:graphicFrameLocks noChangeAspect="1"/>
          </p:cNvGraphicFramePr>
          <p:nvPr/>
        </p:nvGraphicFramePr>
        <p:xfrm>
          <a:off x="4071934" y="857232"/>
          <a:ext cx="1506538" cy="1143000"/>
        </p:xfrm>
        <a:graphic>
          <a:graphicData uri="http://schemas.openxmlformats.org/presentationml/2006/ole">
            <p:oleObj spid="_x0000_s105474" name="Equation" r:id="rId3" imgW="520560" imgH="393480" progId="">
              <p:embed/>
            </p:oleObj>
          </a:graphicData>
        </a:graphic>
      </p:graphicFrame>
      <p:graphicFrame>
        <p:nvGraphicFramePr>
          <p:cNvPr id="105476" name="Object 4"/>
          <p:cNvGraphicFramePr>
            <a:graphicFrameLocks noChangeAspect="1"/>
          </p:cNvGraphicFramePr>
          <p:nvPr/>
        </p:nvGraphicFramePr>
        <p:xfrm>
          <a:off x="3357554" y="2214554"/>
          <a:ext cx="3013075" cy="588963"/>
        </p:xfrm>
        <a:graphic>
          <a:graphicData uri="http://schemas.openxmlformats.org/presentationml/2006/ole">
            <p:oleObj spid="_x0000_s105476" name="Equation" r:id="rId4" imgW="1041120" imgH="203040" progId="">
              <p:embed/>
            </p:oleObj>
          </a:graphicData>
        </a:graphic>
      </p:graphicFrame>
      <p:graphicFrame>
        <p:nvGraphicFramePr>
          <p:cNvPr id="105477" name="Object 5"/>
          <p:cNvGraphicFramePr>
            <a:graphicFrameLocks noChangeAspect="1"/>
          </p:cNvGraphicFramePr>
          <p:nvPr/>
        </p:nvGraphicFramePr>
        <p:xfrm>
          <a:off x="4143372" y="3067057"/>
          <a:ext cx="4205311" cy="1362075"/>
        </p:xfrm>
        <a:graphic>
          <a:graphicData uri="http://schemas.openxmlformats.org/presentationml/2006/ole">
            <p:oleObj spid="_x0000_s105477" name="Equation" r:id="rId5" imgW="787320" imgH="469800" progId="">
              <p:embed/>
            </p:oleObj>
          </a:graphicData>
        </a:graphic>
      </p:graphicFrame>
      <p:graphicFrame>
        <p:nvGraphicFramePr>
          <p:cNvPr id="105478" name="Object 6"/>
          <p:cNvGraphicFramePr>
            <a:graphicFrameLocks noChangeAspect="1"/>
          </p:cNvGraphicFramePr>
          <p:nvPr/>
        </p:nvGraphicFramePr>
        <p:xfrm>
          <a:off x="4003685" y="4594225"/>
          <a:ext cx="3282959" cy="736600"/>
        </p:xfrm>
        <a:graphic>
          <a:graphicData uri="http://schemas.openxmlformats.org/presentationml/2006/ole">
            <p:oleObj spid="_x0000_s105478" name="Equation" r:id="rId6" imgW="457200" imgH="253800" progId="">
              <p:embed/>
            </p:oleObj>
          </a:graphicData>
        </a:graphic>
      </p:graphicFrame>
      <p:sp>
        <p:nvSpPr>
          <p:cNvPr id="29" name="矩形 28"/>
          <p:cNvSpPr/>
          <p:nvPr/>
        </p:nvSpPr>
        <p:spPr>
          <a:xfrm>
            <a:off x="5698795" y="3129977"/>
            <a:ext cx="6591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1.5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500958" y="307181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500826" y="3786190"/>
            <a:ext cx="6591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2.4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000760" y="4701613"/>
            <a:ext cx="851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3.75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5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5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43240" y="500042"/>
            <a:ext cx="2643206" cy="1000132"/>
            <a:chOff x="3214678" y="2928934"/>
            <a:chExt cx="2643206" cy="1000132"/>
          </a:xfrm>
        </p:grpSpPr>
        <p:sp>
          <p:nvSpPr>
            <p:cNvPr id="3" name="圆角矩形 2"/>
            <p:cNvSpPr/>
            <p:nvPr/>
          </p:nvSpPr>
          <p:spPr>
            <a:xfrm>
              <a:off x="3214678" y="2928934"/>
              <a:ext cx="2643206" cy="1000132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3436111" y="2967335"/>
              <a:ext cx="227177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解比例</a:t>
              </a:r>
              <a:endPara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graphicFrame>
        <p:nvGraphicFramePr>
          <p:cNvPr id="106498" name="Object 2"/>
          <p:cNvGraphicFramePr>
            <a:graphicFrameLocks noChangeAspect="1"/>
          </p:cNvGraphicFramePr>
          <p:nvPr/>
        </p:nvGraphicFramePr>
        <p:xfrm>
          <a:off x="500034" y="1928802"/>
          <a:ext cx="2389187" cy="590550"/>
        </p:xfrm>
        <a:graphic>
          <a:graphicData uri="http://schemas.openxmlformats.org/presentationml/2006/ole">
            <p:oleObj spid="_x0000_s106498" name="Equation" r:id="rId3" imgW="825480" imgH="203040" progId="">
              <p:embed/>
            </p:oleObj>
          </a:graphicData>
        </a:graphic>
      </p:graphicFrame>
      <p:graphicFrame>
        <p:nvGraphicFramePr>
          <p:cNvPr id="106499" name="Object 3"/>
          <p:cNvGraphicFramePr>
            <a:graphicFrameLocks noChangeAspect="1"/>
          </p:cNvGraphicFramePr>
          <p:nvPr/>
        </p:nvGraphicFramePr>
        <p:xfrm>
          <a:off x="5259388" y="1652588"/>
          <a:ext cx="1727200" cy="1144587"/>
        </p:xfrm>
        <a:graphic>
          <a:graphicData uri="http://schemas.openxmlformats.org/presentationml/2006/ole">
            <p:oleObj spid="_x0000_s106499" name="Equation" r:id="rId4" imgW="596880" imgH="393480" progId="">
              <p:embed/>
            </p:oleObj>
          </a:graphicData>
        </a:graphic>
      </p:graphicFrame>
      <p:graphicFrame>
        <p:nvGraphicFramePr>
          <p:cNvPr id="7" name="Object 1"/>
          <p:cNvGraphicFramePr>
            <a:graphicFrameLocks noChangeAspect="1"/>
          </p:cNvGraphicFramePr>
          <p:nvPr/>
        </p:nvGraphicFramePr>
        <p:xfrm>
          <a:off x="428596" y="2786058"/>
          <a:ext cx="2354263" cy="590550"/>
        </p:xfrm>
        <a:graphic>
          <a:graphicData uri="http://schemas.openxmlformats.org/presentationml/2006/ole">
            <p:oleObj spid="_x0000_s106500" name="Equation" r:id="rId5" imgW="812520" imgH="203040" progId="">
              <p:embed/>
            </p:oleObj>
          </a:graphicData>
        </a:graphic>
      </p:graphicFrame>
      <p:graphicFrame>
        <p:nvGraphicFramePr>
          <p:cNvPr id="106501" name="Object 5"/>
          <p:cNvGraphicFramePr>
            <a:graphicFrameLocks noChangeAspect="1"/>
          </p:cNvGraphicFramePr>
          <p:nvPr/>
        </p:nvGraphicFramePr>
        <p:xfrm>
          <a:off x="1273163" y="3571876"/>
          <a:ext cx="1655763" cy="1144588"/>
        </p:xfrm>
        <a:graphic>
          <a:graphicData uri="http://schemas.openxmlformats.org/presentationml/2006/ole">
            <p:oleObj spid="_x0000_s106501" name="Equation" r:id="rId6" imgW="571320" imgH="393480" progId="">
              <p:embed/>
            </p:oleObj>
          </a:graphicData>
        </a:graphic>
      </p:graphicFrame>
      <p:graphicFrame>
        <p:nvGraphicFramePr>
          <p:cNvPr id="106502" name="Object 6"/>
          <p:cNvGraphicFramePr>
            <a:graphicFrameLocks noChangeAspect="1"/>
          </p:cNvGraphicFramePr>
          <p:nvPr/>
        </p:nvGraphicFramePr>
        <p:xfrm>
          <a:off x="1285852" y="4813300"/>
          <a:ext cx="1030287" cy="517525"/>
        </p:xfrm>
        <a:graphic>
          <a:graphicData uri="http://schemas.openxmlformats.org/presentationml/2006/ole">
            <p:oleObj spid="_x0000_s106502" name="Equation" r:id="rId7" imgW="355320" imgH="177480" progId="">
              <p:embed/>
            </p:oleObj>
          </a:graphicData>
        </a:graphic>
      </p:graphicFrame>
      <p:graphicFrame>
        <p:nvGraphicFramePr>
          <p:cNvPr id="106503" name="Object 7"/>
          <p:cNvGraphicFramePr>
            <a:graphicFrameLocks noChangeAspect="1"/>
          </p:cNvGraphicFramePr>
          <p:nvPr/>
        </p:nvGraphicFramePr>
        <p:xfrm>
          <a:off x="5268913" y="3143248"/>
          <a:ext cx="2390775" cy="590550"/>
        </p:xfrm>
        <a:graphic>
          <a:graphicData uri="http://schemas.openxmlformats.org/presentationml/2006/ole">
            <p:oleObj spid="_x0000_s106503" name="Equation" r:id="rId8" imgW="825480" imgH="203040" progId="">
              <p:embed/>
            </p:oleObj>
          </a:graphicData>
        </a:graphic>
      </p:graphicFrame>
      <p:graphicFrame>
        <p:nvGraphicFramePr>
          <p:cNvPr id="106504" name="Object 8"/>
          <p:cNvGraphicFramePr>
            <a:graphicFrameLocks noChangeAspect="1"/>
          </p:cNvGraphicFramePr>
          <p:nvPr/>
        </p:nvGraphicFramePr>
        <p:xfrm>
          <a:off x="6178570" y="4241798"/>
          <a:ext cx="1250950" cy="517525"/>
        </p:xfrm>
        <a:graphic>
          <a:graphicData uri="http://schemas.openxmlformats.org/presentationml/2006/ole">
            <p:oleObj spid="_x0000_s106504" name="Equation" r:id="rId9" imgW="431640" imgH="17748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6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6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6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5521</TotalTime>
  <Words>1214</Words>
  <Application>Microsoft Office PowerPoint</Application>
  <PresentationFormat>全屏显示(4:3)</PresentationFormat>
  <Paragraphs>197</Paragraphs>
  <Slides>33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人教版数学六年级下册第4单元</dc:title>
  <dc:creator>吉林梓翰教育图书有限公司</dc:creator>
  <cp:lastModifiedBy>lenovop</cp:lastModifiedBy>
  <cp:revision>1004</cp:revision>
  <dcterms:created xsi:type="dcterms:W3CDTF">2015-11-21T07:20:00Z</dcterms:created>
  <dcterms:modified xsi:type="dcterms:W3CDTF">2021-11-01T03:17:41Z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